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2" r:id="rId4"/>
    <p:sldId id="267" r:id="rId5"/>
    <p:sldId id="372" r:id="rId6"/>
    <p:sldId id="373" r:id="rId7"/>
    <p:sldId id="375" r:id="rId8"/>
    <p:sldId id="374" r:id="rId9"/>
    <p:sldId id="376" r:id="rId10"/>
    <p:sldId id="377" r:id="rId11"/>
    <p:sldId id="378" r:id="rId12"/>
    <p:sldId id="350" r:id="rId13"/>
    <p:sldId id="351" r:id="rId14"/>
    <p:sldId id="353" r:id="rId15"/>
    <p:sldId id="354" r:id="rId16"/>
    <p:sldId id="355" r:id="rId17"/>
    <p:sldId id="379" r:id="rId18"/>
    <p:sldId id="380" r:id="rId19"/>
    <p:sldId id="358" r:id="rId20"/>
    <p:sldId id="359" r:id="rId21"/>
    <p:sldId id="360" r:id="rId22"/>
    <p:sldId id="361" r:id="rId23"/>
    <p:sldId id="362" r:id="rId24"/>
    <p:sldId id="286" r:id="rId25"/>
    <p:sldId id="367" r:id="rId26"/>
    <p:sldId id="368" r:id="rId27"/>
    <p:sldId id="363" r:id="rId28"/>
    <p:sldId id="364" r:id="rId29"/>
    <p:sldId id="365" r:id="rId30"/>
    <p:sldId id="366" r:id="rId31"/>
    <p:sldId id="370" r:id="rId32"/>
    <p:sldId id="382" r:id="rId33"/>
    <p:sldId id="383" r:id="rId34"/>
    <p:sldId id="381" r:id="rId35"/>
    <p:sldId id="385" r:id="rId36"/>
    <p:sldId id="386" r:id="rId37"/>
    <p:sldId id="387" r:id="rId38"/>
    <p:sldId id="388" r:id="rId39"/>
    <p:sldId id="389" r:id="rId40"/>
    <p:sldId id="390" r:id="rId41"/>
    <p:sldId id="391" r:id="rId42"/>
    <p:sldId id="392" r:id="rId43"/>
    <p:sldId id="393" r:id="rId44"/>
    <p:sldId id="394" r:id="rId45"/>
    <p:sldId id="395" r:id="rId46"/>
    <p:sldId id="396" r:id="rId47"/>
    <p:sldId id="397" r:id="rId48"/>
    <p:sldId id="398" r:id="rId49"/>
    <p:sldId id="399" r:id="rId50"/>
    <p:sldId id="400" r:id="rId51"/>
    <p:sldId id="401" r:id="rId52"/>
    <p:sldId id="402" r:id="rId53"/>
    <p:sldId id="405" r:id="rId54"/>
    <p:sldId id="406" r:id="rId55"/>
    <p:sldId id="407" r:id="rId56"/>
    <p:sldId id="403" r:id="rId57"/>
    <p:sldId id="404" r:id="rId58"/>
    <p:sldId id="408" r:id="rId59"/>
    <p:sldId id="409" r:id="rId60"/>
    <p:sldId id="410" r:id="rId61"/>
    <p:sldId id="411" r:id="rId62"/>
    <p:sldId id="412" r:id="rId63"/>
    <p:sldId id="413" r:id="rId64"/>
    <p:sldId id="414" r:id="rId65"/>
    <p:sldId id="415" r:id="rId66"/>
    <p:sldId id="349" r:id="rId67"/>
    <p:sldId id="260" r:id="rId68"/>
  </p:sldIdLst>
  <p:sldSz cx="21315363" cy="13322300"/>
  <p:notesSz cx="6858000" cy="9144000"/>
  <p:defaultTextStyle>
    <a:defPPr>
      <a:defRPr lang="en-US"/>
    </a:defPPr>
    <a:lvl1pPr marL="0" algn="l" defTabSz="989609" rtl="0" eaLnBrk="1" latinLnBrk="0" hangingPunct="1">
      <a:defRPr sz="3900" kern="1200">
        <a:solidFill>
          <a:schemeClr val="tx1"/>
        </a:solidFill>
        <a:latin typeface="+mn-lt"/>
        <a:ea typeface="+mn-ea"/>
        <a:cs typeface="+mn-cs"/>
      </a:defRPr>
    </a:lvl1pPr>
    <a:lvl2pPr marL="989609" algn="l" defTabSz="989609" rtl="0" eaLnBrk="1" latinLnBrk="0" hangingPunct="1">
      <a:defRPr sz="3900" kern="1200">
        <a:solidFill>
          <a:schemeClr val="tx1"/>
        </a:solidFill>
        <a:latin typeface="+mn-lt"/>
        <a:ea typeface="+mn-ea"/>
        <a:cs typeface="+mn-cs"/>
      </a:defRPr>
    </a:lvl2pPr>
    <a:lvl3pPr marL="1979219" algn="l" defTabSz="989609" rtl="0" eaLnBrk="1" latinLnBrk="0" hangingPunct="1">
      <a:defRPr sz="3900" kern="1200">
        <a:solidFill>
          <a:schemeClr val="tx1"/>
        </a:solidFill>
        <a:latin typeface="+mn-lt"/>
        <a:ea typeface="+mn-ea"/>
        <a:cs typeface="+mn-cs"/>
      </a:defRPr>
    </a:lvl3pPr>
    <a:lvl4pPr marL="2968828" algn="l" defTabSz="989609" rtl="0" eaLnBrk="1" latinLnBrk="0" hangingPunct="1">
      <a:defRPr sz="3900" kern="1200">
        <a:solidFill>
          <a:schemeClr val="tx1"/>
        </a:solidFill>
        <a:latin typeface="+mn-lt"/>
        <a:ea typeface="+mn-ea"/>
        <a:cs typeface="+mn-cs"/>
      </a:defRPr>
    </a:lvl4pPr>
    <a:lvl5pPr marL="3958438" algn="l" defTabSz="989609" rtl="0" eaLnBrk="1" latinLnBrk="0" hangingPunct="1">
      <a:defRPr sz="3900" kern="1200">
        <a:solidFill>
          <a:schemeClr val="tx1"/>
        </a:solidFill>
        <a:latin typeface="+mn-lt"/>
        <a:ea typeface="+mn-ea"/>
        <a:cs typeface="+mn-cs"/>
      </a:defRPr>
    </a:lvl5pPr>
    <a:lvl6pPr marL="4948047" algn="l" defTabSz="989609" rtl="0" eaLnBrk="1" latinLnBrk="0" hangingPunct="1">
      <a:defRPr sz="3900" kern="1200">
        <a:solidFill>
          <a:schemeClr val="tx1"/>
        </a:solidFill>
        <a:latin typeface="+mn-lt"/>
        <a:ea typeface="+mn-ea"/>
        <a:cs typeface="+mn-cs"/>
      </a:defRPr>
    </a:lvl6pPr>
    <a:lvl7pPr marL="5937656" algn="l" defTabSz="989609" rtl="0" eaLnBrk="1" latinLnBrk="0" hangingPunct="1">
      <a:defRPr sz="3900" kern="1200">
        <a:solidFill>
          <a:schemeClr val="tx1"/>
        </a:solidFill>
        <a:latin typeface="+mn-lt"/>
        <a:ea typeface="+mn-ea"/>
        <a:cs typeface="+mn-cs"/>
      </a:defRPr>
    </a:lvl7pPr>
    <a:lvl8pPr marL="6927266" algn="l" defTabSz="989609" rtl="0" eaLnBrk="1" latinLnBrk="0" hangingPunct="1">
      <a:defRPr sz="3900" kern="1200">
        <a:solidFill>
          <a:schemeClr val="tx1"/>
        </a:solidFill>
        <a:latin typeface="+mn-lt"/>
        <a:ea typeface="+mn-ea"/>
        <a:cs typeface="+mn-cs"/>
      </a:defRPr>
    </a:lvl8pPr>
    <a:lvl9pPr marL="7916875" algn="l" defTabSz="989609" rtl="0" eaLnBrk="1" latinLnBrk="0" hangingPunct="1">
      <a:defRPr sz="3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96">
          <p15:clr>
            <a:srgbClr val="A4A3A4"/>
          </p15:clr>
        </p15:guide>
        <p15:guide id="2" pos="67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napToObjects="1">
      <p:cViewPr varScale="1">
        <p:scale>
          <a:sx n="36" d="100"/>
          <a:sy n="36" d="100"/>
        </p:scale>
        <p:origin x="960" y="66"/>
      </p:cViewPr>
      <p:guideLst>
        <p:guide orient="horz" pos="4196"/>
        <p:guide pos="671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8652" y="4138549"/>
            <a:ext cx="18118059" cy="2855660"/>
          </a:xfrm>
        </p:spPr>
        <p:txBody>
          <a:bodyPr/>
          <a:lstStyle/>
          <a:p>
            <a:r>
              <a:rPr lang="en-US"/>
              <a:t>Click to edit Master title style</a:t>
            </a:r>
          </a:p>
        </p:txBody>
      </p:sp>
      <p:sp>
        <p:nvSpPr>
          <p:cNvPr id="3" name="Subtitle 2"/>
          <p:cNvSpPr>
            <a:spLocks noGrp="1"/>
          </p:cNvSpPr>
          <p:nvPr>
            <p:ph type="subTitle" idx="1"/>
          </p:nvPr>
        </p:nvSpPr>
        <p:spPr>
          <a:xfrm>
            <a:off x="3197305" y="7549303"/>
            <a:ext cx="14920754" cy="3404588"/>
          </a:xfrm>
        </p:spPr>
        <p:txBody>
          <a:bodyPr/>
          <a:lstStyle>
            <a:lvl1pPr marL="0" indent="0" algn="ctr">
              <a:buNone/>
              <a:defRPr>
                <a:solidFill>
                  <a:schemeClr val="tx1">
                    <a:tint val="75000"/>
                  </a:schemeClr>
                </a:solidFill>
              </a:defRPr>
            </a:lvl1pPr>
            <a:lvl2pPr marL="989609" indent="0" algn="ctr">
              <a:buNone/>
              <a:defRPr>
                <a:solidFill>
                  <a:schemeClr val="tx1">
                    <a:tint val="75000"/>
                  </a:schemeClr>
                </a:solidFill>
              </a:defRPr>
            </a:lvl2pPr>
            <a:lvl3pPr marL="1979219" indent="0" algn="ctr">
              <a:buNone/>
              <a:defRPr>
                <a:solidFill>
                  <a:schemeClr val="tx1">
                    <a:tint val="75000"/>
                  </a:schemeClr>
                </a:solidFill>
              </a:defRPr>
            </a:lvl3pPr>
            <a:lvl4pPr marL="2968828" indent="0" algn="ctr">
              <a:buNone/>
              <a:defRPr>
                <a:solidFill>
                  <a:schemeClr val="tx1">
                    <a:tint val="75000"/>
                  </a:schemeClr>
                </a:solidFill>
              </a:defRPr>
            </a:lvl4pPr>
            <a:lvl5pPr marL="3958438" indent="0" algn="ctr">
              <a:buNone/>
              <a:defRPr>
                <a:solidFill>
                  <a:schemeClr val="tx1">
                    <a:tint val="75000"/>
                  </a:schemeClr>
                </a:solidFill>
              </a:defRPr>
            </a:lvl5pPr>
            <a:lvl6pPr marL="4948047" indent="0" algn="ctr">
              <a:buNone/>
              <a:defRPr>
                <a:solidFill>
                  <a:schemeClr val="tx1">
                    <a:tint val="75000"/>
                  </a:schemeClr>
                </a:solidFill>
              </a:defRPr>
            </a:lvl6pPr>
            <a:lvl7pPr marL="5937656" indent="0" algn="ctr">
              <a:buNone/>
              <a:defRPr>
                <a:solidFill>
                  <a:schemeClr val="tx1">
                    <a:tint val="75000"/>
                  </a:schemeClr>
                </a:solidFill>
              </a:defRPr>
            </a:lvl7pPr>
            <a:lvl8pPr marL="6927266" indent="0" algn="ctr">
              <a:buNone/>
              <a:defRPr>
                <a:solidFill>
                  <a:schemeClr val="tx1">
                    <a:tint val="75000"/>
                  </a:schemeClr>
                </a:solidFill>
              </a:defRPr>
            </a:lvl8pPr>
            <a:lvl9pPr marL="79168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619976B-D4AB-1E4C-B38E-D0AADA5FCB3C}"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2884131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351267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453638" y="533511"/>
            <a:ext cx="4795957" cy="1136712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5768" y="533511"/>
            <a:ext cx="14032614" cy="113671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1898481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800" y="311468"/>
            <a:ext cx="19183827" cy="222038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2535248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83767" y="8560812"/>
            <a:ext cx="18118059" cy="2645957"/>
          </a:xfrm>
        </p:spPr>
        <p:txBody>
          <a:bodyPr anchor="t"/>
          <a:lstStyle>
            <a:lvl1pPr algn="l">
              <a:defRPr sz="8700" b="1" cap="all"/>
            </a:lvl1pPr>
          </a:lstStyle>
          <a:p>
            <a:r>
              <a:rPr lang="en-US"/>
              <a:t>Click to edit Master title style</a:t>
            </a:r>
          </a:p>
        </p:txBody>
      </p:sp>
      <p:sp>
        <p:nvSpPr>
          <p:cNvPr id="3" name="Text Placeholder 2"/>
          <p:cNvSpPr>
            <a:spLocks noGrp="1"/>
          </p:cNvSpPr>
          <p:nvPr>
            <p:ph type="body" idx="1"/>
          </p:nvPr>
        </p:nvSpPr>
        <p:spPr>
          <a:xfrm>
            <a:off x="1683767" y="5646560"/>
            <a:ext cx="18118059" cy="2914252"/>
          </a:xfrm>
        </p:spPr>
        <p:txBody>
          <a:bodyPr anchor="b"/>
          <a:lstStyle>
            <a:lvl1pPr marL="0" indent="0">
              <a:buNone/>
              <a:defRPr sz="4300">
                <a:solidFill>
                  <a:schemeClr val="tx1">
                    <a:tint val="75000"/>
                  </a:schemeClr>
                </a:solidFill>
              </a:defRPr>
            </a:lvl1pPr>
            <a:lvl2pPr marL="989609" indent="0">
              <a:buNone/>
              <a:defRPr sz="3900">
                <a:solidFill>
                  <a:schemeClr val="tx1">
                    <a:tint val="75000"/>
                  </a:schemeClr>
                </a:solidFill>
              </a:defRPr>
            </a:lvl2pPr>
            <a:lvl3pPr marL="1979219" indent="0">
              <a:buNone/>
              <a:defRPr sz="3500">
                <a:solidFill>
                  <a:schemeClr val="tx1">
                    <a:tint val="75000"/>
                  </a:schemeClr>
                </a:solidFill>
              </a:defRPr>
            </a:lvl3pPr>
            <a:lvl4pPr marL="2968828" indent="0">
              <a:buNone/>
              <a:defRPr sz="3000">
                <a:solidFill>
                  <a:schemeClr val="tx1">
                    <a:tint val="75000"/>
                  </a:schemeClr>
                </a:solidFill>
              </a:defRPr>
            </a:lvl4pPr>
            <a:lvl5pPr marL="3958438" indent="0">
              <a:buNone/>
              <a:defRPr sz="3000">
                <a:solidFill>
                  <a:schemeClr val="tx1">
                    <a:tint val="75000"/>
                  </a:schemeClr>
                </a:solidFill>
              </a:defRPr>
            </a:lvl5pPr>
            <a:lvl6pPr marL="4948047" indent="0">
              <a:buNone/>
              <a:defRPr sz="3000">
                <a:solidFill>
                  <a:schemeClr val="tx1">
                    <a:tint val="75000"/>
                  </a:schemeClr>
                </a:solidFill>
              </a:defRPr>
            </a:lvl6pPr>
            <a:lvl7pPr marL="5937656" indent="0">
              <a:buNone/>
              <a:defRPr sz="3000">
                <a:solidFill>
                  <a:schemeClr val="tx1">
                    <a:tint val="75000"/>
                  </a:schemeClr>
                </a:solidFill>
              </a:defRPr>
            </a:lvl7pPr>
            <a:lvl8pPr marL="6927266" indent="0">
              <a:buNone/>
              <a:defRPr sz="3000">
                <a:solidFill>
                  <a:schemeClr val="tx1">
                    <a:tint val="75000"/>
                  </a:schemeClr>
                </a:solidFill>
              </a:defRPr>
            </a:lvl8pPr>
            <a:lvl9pPr marL="7916875" indent="0">
              <a:buNone/>
              <a:defRPr sz="3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9976B-D4AB-1E4C-B38E-D0AADA5FCB3C}" type="datetimeFigureOut">
              <a:rPr lang="en-US" smtClean="0"/>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80382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5768" y="3108538"/>
            <a:ext cx="9414285" cy="8792102"/>
          </a:xfrm>
        </p:spPr>
        <p:txBody>
          <a:bodyPr/>
          <a:lstStyle>
            <a:lvl1pPr>
              <a:defRPr sz="6100"/>
            </a:lvl1pPr>
            <a:lvl2pPr>
              <a:defRPr sz="5200"/>
            </a:lvl2pPr>
            <a:lvl3pPr>
              <a:defRPr sz="4300"/>
            </a:lvl3pPr>
            <a:lvl4pPr>
              <a:defRPr sz="3900"/>
            </a:lvl4pPr>
            <a:lvl5pPr>
              <a:defRPr sz="3900"/>
            </a:lvl5pPr>
            <a:lvl6pPr>
              <a:defRPr sz="3900"/>
            </a:lvl6pPr>
            <a:lvl7pPr>
              <a:defRPr sz="3900"/>
            </a:lvl7pPr>
            <a:lvl8pPr>
              <a:defRPr sz="3900"/>
            </a:lvl8pPr>
            <a:lvl9pPr>
              <a:defRPr sz="3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835310" y="3108538"/>
            <a:ext cx="9414285" cy="8792102"/>
          </a:xfrm>
        </p:spPr>
        <p:txBody>
          <a:bodyPr/>
          <a:lstStyle>
            <a:lvl1pPr>
              <a:defRPr sz="6100"/>
            </a:lvl1pPr>
            <a:lvl2pPr>
              <a:defRPr sz="5200"/>
            </a:lvl2pPr>
            <a:lvl3pPr>
              <a:defRPr sz="4300"/>
            </a:lvl3pPr>
            <a:lvl4pPr>
              <a:defRPr sz="3900"/>
            </a:lvl4pPr>
            <a:lvl5pPr>
              <a:defRPr sz="3900"/>
            </a:lvl5pPr>
            <a:lvl6pPr>
              <a:defRPr sz="3900"/>
            </a:lvl6pPr>
            <a:lvl7pPr>
              <a:defRPr sz="3900"/>
            </a:lvl7pPr>
            <a:lvl8pPr>
              <a:defRPr sz="3900"/>
            </a:lvl8pPr>
            <a:lvl9pPr>
              <a:defRPr sz="3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19976B-D4AB-1E4C-B38E-D0AADA5FCB3C}"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382919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65768" y="2982099"/>
            <a:ext cx="9417987" cy="1242797"/>
          </a:xfrm>
        </p:spPr>
        <p:txBody>
          <a:bodyPr anchor="b"/>
          <a:lstStyle>
            <a:lvl1pPr marL="0" indent="0">
              <a:buNone/>
              <a:defRPr sz="5200" b="1"/>
            </a:lvl1pPr>
            <a:lvl2pPr marL="989609" indent="0">
              <a:buNone/>
              <a:defRPr sz="4300" b="1"/>
            </a:lvl2pPr>
            <a:lvl3pPr marL="1979219" indent="0">
              <a:buNone/>
              <a:defRPr sz="3900" b="1"/>
            </a:lvl3pPr>
            <a:lvl4pPr marL="2968828" indent="0">
              <a:buNone/>
              <a:defRPr sz="3500" b="1"/>
            </a:lvl4pPr>
            <a:lvl5pPr marL="3958438" indent="0">
              <a:buNone/>
              <a:defRPr sz="3500" b="1"/>
            </a:lvl5pPr>
            <a:lvl6pPr marL="4948047" indent="0">
              <a:buNone/>
              <a:defRPr sz="3500" b="1"/>
            </a:lvl6pPr>
            <a:lvl7pPr marL="5937656" indent="0">
              <a:buNone/>
              <a:defRPr sz="3500" b="1"/>
            </a:lvl7pPr>
            <a:lvl8pPr marL="6927266" indent="0">
              <a:buNone/>
              <a:defRPr sz="3500" b="1"/>
            </a:lvl8pPr>
            <a:lvl9pPr marL="7916875" indent="0">
              <a:buNone/>
              <a:defRPr sz="3500" b="1"/>
            </a:lvl9pPr>
          </a:lstStyle>
          <a:p>
            <a:pPr lvl="0"/>
            <a:r>
              <a:rPr lang="en-US"/>
              <a:t>Click to edit Master text styles</a:t>
            </a:r>
          </a:p>
        </p:txBody>
      </p:sp>
      <p:sp>
        <p:nvSpPr>
          <p:cNvPr id="4" name="Content Placeholder 3"/>
          <p:cNvSpPr>
            <a:spLocks noGrp="1"/>
          </p:cNvSpPr>
          <p:nvPr>
            <p:ph sz="half" idx="2"/>
          </p:nvPr>
        </p:nvSpPr>
        <p:spPr>
          <a:xfrm>
            <a:off x="1065768" y="4224896"/>
            <a:ext cx="9417987" cy="7675743"/>
          </a:xfrm>
        </p:spPr>
        <p:txBody>
          <a:bodyPr/>
          <a:lstStyle>
            <a:lvl1pPr>
              <a:defRPr sz="5200"/>
            </a:lvl1pPr>
            <a:lvl2pPr>
              <a:defRPr sz="4300"/>
            </a:lvl2pPr>
            <a:lvl3pPr>
              <a:defRPr sz="3900"/>
            </a:lvl3pPr>
            <a:lvl4pPr>
              <a:defRPr sz="3500"/>
            </a:lvl4pPr>
            <a:lvl5pPr>
              <a:defRPr sz="3500"/>
            </a:lvl5pPr>
            <a:lvl6pPr>
              <a:defRPr sz="3500"/>
            </a:lvl6pPr>
            <a:lvl7pPr>
              <a:defRPr sz="3500"/>
            </a:lvl7pPr>
            <a:lvl8pPr>
              <a:defRPr sz="3500"/>
            </a:lvl8pPr>
            <a:lvl9pPr>
              <a:defRPr sz="3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827910" y="2982099"/>
            <a:ext cx="9421686" cy="1242797"/>
          </a:xfrm>
        </p:spPr>
        <p:txBody>
          <a:bodyPr anchor="b"/>
          <a:lstStyle>
            <a:lvl1pPr marL="0" indent="0">
              <a:buNone/>
              <a:defRPr sz="5200" b="1"/>
            </a:lvl1pPr>
            <a:lvl2pPr marL="989609" indent="0">
              <a:buNone/>
              <a:defRPr sz="4300" b="1"/>
            </a:lvl2pPr>
            <a:lvl3pPr marL="1979219" indent="0">
              <a:buNone/>
              <a:defRPr sz="3900" b="1"/>
            </a:lvl3pPr>
            <a:lvl4pPr marL="2968828" indent="0">
              <a:buNone/>
              <a:defRPr sz="3500" b="1"/>
            </a:lvl4pPr>
            <a:lvl5pPr marL="3958438" indent="0">
              <a:buNone/>
              <a:defRPr sz="3500" b="1"/>
            </a:lvl5pPr>
            <a:lvl6pPr marL="4948047" indent="0">
              <a:buNone/>
              <a:defRPr sz="3500" b="1"/>
            </a:lvl6pPr>
            <a:lvl7pPr marL="5937656" indent="0">
              <a:buNone/>
              <a:defRPr sz="3500" b="1"/>
            </a:lvl7pPr>
            <a:lvl8pPr marL="6927266" indent="0">
              <a:buNone/>
              <a:defRPr sz="3500" b="1"/>
            </a:lvl8pPr>
            <a:lvl9pPr marL="7916875" indent="0">
              <a:buNone/>
              <a:defRPr sz="3500" b="1"/>
            </a:lvl9pPr>
          </a:lstStyle>
          <a:p>
            <a:pPr lvl="0"/>
            <a:r>
              <a:rPr lang="en-US"/>
              <a:t>Click to edit Master text styles</a:t>
            </a:r>
          </a:p>
        </p:txBody>
      </p:sp>
      <p:sp>
        <p:nvSpPr>
          <p:cNvPr id="6" name="Content Placeholder 5"/>
          <p:cNvSpPr>
            <a:spLocks noGrp="1"/>
          </p:cNvSpPr>
          <p:nvPr>
            <p:ph sz="quarter" idx="4"/>
          </p:nvPr>
        </p:nvSpPr>
        <p:spPr>
          <a:xfrm>
            <a:off x="10827910" y="4224896"/>
            <a:ext cx="9421686" cy="7675743"/>
          </a:xfrm>
        </p:spPr>
        <p:txBody>
          <a:bodyPr/>
          <a:lstStyle>
            <a:lvl1pPr>
              <a:defRPr sz="5200"/>
            </a:lvl1pPr>
            <a:lvl2pPr>
              <a:defRPr sz="4300"/>
            </a:lvl2pPr>
            <a:lvl3pPr>
              <a:defRPr sz="3900"/>
            </a:lvl3pPr>
            <a:lvl4pPr>
              <a:defRPr sz="3500"/>
            </a:lvl4pPr>
            <a:lvl5pPr>
              <a:defRPr sz="3500"/>
            </a:lvl5pPr>
            <a:lvl6pPr>
              <a:defRPr sz="3500"/>
            </a:lvl6pPr>
            <a:lvl7pPr>
              <a:defRPr sz="3500"/>
            </a:lvl7pPr>
            <a:lvl8pPr>
              <a:defRPr sz="3500"/>
            </a:lvl8pPr>
            <a:lvl9pPr>
              <a:defRPr sz="3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19976B-D4AB-1E4C-B38E-D0AADA5FCB3C}" type="datetimeFigureOut">
              <a:rPr lang="en-US" smtClean="0"/>
              <a:t>9/16/2025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148865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19976B-D4AB-1E4C-B38E-D0AADA5FCB3C}" type="datetimeFigureOut">
              <a:rPr lang="en-US" smtClean="0"/>
              <a:t>9/16/2025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85765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9976B-D4AB-1E4C-B38E-D0AADA5FCB3C}" type="datetimeFigureOut">
              <a:rPr lang="en-US" smtClean="0"/>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3462319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769" y="530425"/>
            <a:ext cx="7012608" cy="2257390"/>
          </a:xfrm>
        </p:spPr>
        <p:txBody>
          <a:bodyPr anchor="b"/>
          <a:lstStyle>
            <a:lvl1pPr algn="l">
              <a:defRPr sz="4300" b="1"/>
            </a:lvl1pPr>
          </a:lstStyle>
          <a:p>
            <a:r>
              <a:rPr lang="en-US"/>
              <a:t>Click to edit Master title style</a:t>
            </a:r>
          </a:p>
        </p:txBody>
      </p:sp>
      <p:sp>
        <p:nvSpPr>
          <p:cNvPr id="3" name="Content Placeholder 2"/>
          <p:cNvSpPr>
            <a:spLocks noGrp="1"/>
          </p:cNvSpPr>
          <p:nvPr>
            <p:ph idx="1"/>
          </p:nvPr>
        </p:nvSpPr>
        <p:spPr>
          <a:xfrm>
            <a:off x="8333715" y="530426"/>
            <a:ext cx="11915880" cy="11370214"/>
          </a:xfrm>
        </p:spPr>
        <p:txBody>
          <a:bodyPr/>
          <a:lstStyle>
            <a:lvl1pPr>
              <a:defRPr sz="6900"/>
            </a:lvl1pPr>
            <a:lvl2pPr>
              <a:defRPr sz="6100"/>
            </a:lvl2pPr>
            <a:lvl3pPr>
              <a:defRPr sz="5200"/>
            </a:lvl3pPr>
            <a:lvl4pPr>
              <a:defRPr sz="4300"/>
            </a:lvl4pPr>
            <a:lvl5pPr>
              <a:defRPr sz="4300"/>
            </a:lvl5pPr>
            <a:lvl6pPr>
              <a:defRPr sz="4300"/>
            </a:lvl6pPr>
            <a:lvl7pPr>
              <a:defRPr sz="4300"/>
            </a:lvl7pPr>
            <a:lvl8pPr>
              <a:defRPr sz="4300"/>
            </a:lvl8pPr>
            <a:lvl9pPr>
              <a:defRPr sz="4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65769" y="2787816"/>
            <a:ext cx="7012608" cy="9112824"/>
          </a:xfrm>
        </p:spPr>
        <p:txBody>
          <a:bodyPr/>
          <a:lstStyle>
            <a:lvl1pPr marL="0" indent="0">
              <a:buNone/>
              <a:defRPr sz="3000"/>
            </a:lvl1pPr>
            <a:lvl2pPr marL="989609" indent="0">
              <a:buNone/>
              <a:defRPr sz="2600"/>
            </a:lvl2pPr>
            <a:lvl3pPr marL="1979219" indent="0">
              <a:buNone/>
              <a:defRPr sz="2200"/>
            </a:lvl3pPr>
            <a:lvl4pPr marL="2968828" indent="0">
              <a:buNone/>
              <a:defRPr sz="1900"/>
            </a:lvl4pPr>
            <a:lvl5pPr marL="3958438" indent="0">
              <a:buNone/>
              <a:defRPr sz="1900"/>
            </a:lvl5pPr>
            <a:lvl6pPr marL="4948047" indent="0">
              <a:buNone/>
              <a:defRPr sz="1900"/>
            </a:lvl6pPr>
            <a:lvl7pPr marL="5937656" indent="0">
              <a:buNone/>
              <a:defRPr sz="1900"/>
            </a:lvl7pPr>
            <a:lvl8pPr marL="6927266" indent="0">
              <a:buNone/>
              <a:defRPr sz="1900"/>
            </a:lvl8pPr>
            <a:lvl9pPr marL="7916875" indent="0">
              <a:buNone/>
              <a:defRPr sz="1900"/>
            </a:lvl9pPr>
          </a:lstStyle>
          <a:p>
            <a:pPr lvl="0"/>
            <a:r>
              <a:rPr lang="en-US"/>
              <a:t>Click to edit Master text styles</a:t>
            </a:r>
          </a:p>
        </p:txBody>
      </p:sp>
      <p:sp>
        <p:nvSpPr>
          <p:cNvPr id="5" name="Date Placeholder 4"/>
          <p:cNvSpPr>
            <a:spLocks noGrp="1"/>
          </p:cNvSpPr>
          <p:nvPr>
            <p:ph type="dt" sz="half" idx="10"/>
          </p:nvPr>
        </p:nvSpPr>
        <p:spPr/>
        <p:txBody>
          <a:bodyPr/>
          <a:lstStyle/>
          <a:p>
            <a:fld id="{D619976B-D4AB-1E4C-B38E-D0AADA5FCB3C}"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147449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77960" y="9325610"/>
            <a:ext cx="12789218" cy="1100941"/>
          </a:xfrm>
        </p:spPr>
        <p:txBody>
          <a:bodyPr anchor="b"/>
          <a:lstStyle>
            <a:lvl1pPr algn="l">
              <a:defRPr sz="4300" b="1"/>
            </a:lvl1pPr>
          </a:lstStyle>
          <a:p>
            <a:r>
              <a:rPr lang="en-US"/>
              <a:t>Click to edit Master title style</a:t>
            </a:r>
          </a:p>
        </p:txBody>
      </p:sp>
      <p:sp>
        <p:nvSpPr>
          <p:cNvPr id="3" name="Picture Placeholder 2"/>
          <p:cNvSpPr>
            <a:spLocks noGrp="1"/>
          </p:cNvSpPr>
          <p:nvPr>
            <p:ph type="pic" idx="1"/>
          </p:nvPr>
        </p:nvSpPr>
        <p:spPr>
          <a:xfrm>
            <a:off x="4177960" y="1190372"/>
            <a:ext cx="12789218" cy="7993380"/>
          </a:xfrm>
        </p:spPr>
        <p:txBody>
          <a:bodyPr/>
          <a:lstStyle>
            <a:lvl1pPr marL="0" indent="0">
              <a:buNone/>
              <a:defRPr sz="6900"/>
            </a:lvl1pPr>
            <a:lvl2pPr marL="989609" indent="0">
              <a:buNone/>
              <a:defRPr sz="6100"/>
            </a:lvl2pPr>
            <a:lvl3pPr marL="1979219" indent="0">
              <a:buNone/>
              <a:defRPr sz="5200"/>
            </a:lvl3pPr>
            <a:lvl4pPr marL="2968828" indent="0">
              <a:buNone/>
              <a:defRPr sz="4300"/>
            </a:lvl4pPr>
            <a:lvl5pPr marL="3958438" indent="0">
              <a:buNone/>
              <a:defRPr sz="4300"/>
            </a:lvl5pPr>
            <a:lvl6pPr marL="4948047" indent="0">
              <a:buNone/>
              <a:defRPr sz="4300"/>
            </a:lvl6pPr>
            <a:lvl7pPr marL="5937656" indent="0">
              <a:buNone/>
              <a:defRPr sz="4300"/>
            </a:lvl7pPr>
            <a:lvl8pPr marL="6927266" indent="0">
              <a:buNone/>
              <a:defRPr sz="4300"/>
            </a:lvl8pPr>
            <a:lvl9pPr marL="7916875" indent="0">
              <a:buNone/>
              <a:defRPr sz="4300"/>
            </a:lvl9pPr>
          </a:lstStyle>
          <a:p>
            <a:endParaRPr lang="en-US"/>
          </a:p>
        </p:txBody>
      </p:sp>
      <p:sp>
        <p:nvSpPr>
          <p:cNvPr id="4" name="Text Placeholder 3"/>
          <p:cNvSpPr>
            <a:spLocks noGrp="1"/>
          </p:cNvSpPr>
          <p:nvPr>
            <p:ph type="body" sz="half" idx="2"/>
          </p:nvPr>
        </p:nvSpPr>
        <p:spPr>
          <a:xfrm>
            <a:off x="4177960" y="10426551"/>
            <a:ext cx="12789218" cy="1563519"/>
          </a:xfrm>
        </p:spPr>
        <p:txBody>
          <a:bodyPr/>
          <a:lstStyle>
            <a:lvl1pPr marL="0" indent="0">
              <a:buNone/>
              <a:defRPr sz="3000"/>
            </a:lvl1pPr>
            <a:lvl2pPr marL="989609" indent="0">
              <a:buNone/>
              <a:defRPr sz="2600"/>
            </a:lvl2pPr>
            <a:lvl3pPr marL="1979219" indent="0">
              <a:buNone/>
              <a:defRPr sz="2200"/>
            </a:lvl3pPr>
            <a:lvl4pPr marL="2968828" indent="0">
              <a:buNone/>
              <a:defRPr sz="1900"/>
            </a:lvl4pPr>
            <a:lvl5pPr marL="3958438" indent="0">
              <a:buNone/>
              <a:defRPr sz="1900"/>
            </a:lvl5pPr>
            <a:lvl6pPr marL="4948047" indent="0">
              <a:buNone/>
              <a:defRPr sz="1900"/>
            </a:lvl6pPr>
            <a:lvl7pPr marL="5937656" indent="0">
              <a:buNone/>
              <a:defRPr sz="1900"/>
            </a:lvl7pPr>
            <a:lvl8pPr marL="6927266" indent="0">
              <a:buNone/>
              <a:defRPr sz="1900"/>
            </a:lvl8pPr>
            <a:lvl9pPr marL="7916875" indent="0">
              <a:buNone/>
              <a:defRPr sz="1900"/>
            </a:lvl9pPr>
          </a:lstStyle>
          <a:p>
            <a:pPr lvl="0"/>
            <a:r>
              <a:rPr lang="en-US"/>
              <a:t>Click to edit Master text styles</a:t>
            </a:r>
          </a:p>
        </p:txBody>
      </p:sp>
      <p:sp>
        <p:nvSpPr>
          <p:cNvPr id="5" name="Date Placeholder 4"/>
          <p:cNvSpPr>
            <a:spLocks noGrp="1"/>
          </p:cNvSpPr>
          <p:nvPr>
            <p:ph type="dt" sz="half" idx="10"/>
          </p:nvPr>
        </p:nvSpPr>
        <p:spPr/>
        <p:txBody>
          <a:bodyPr/>
          <a:lstStyle/>
          <a:p>
            <a:fld id="{D619976B-D4AB-1E4C-B38E-D0AADA5FCB3C}" type="datetimeFigureOut">
              <a:rPr lang="en-US" smtClean="0"/>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263011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5913"/>
            <a:ext cx="21315363" cy="1767658"/>
          </a:xfrm>
          <a:prstGeom prst="rect">
            <a:avLst/>
          </a:prstGeom>
        </p:spPr>
        <p:txBody>
          <a:bodyPr vert="horz" lIns="197922" tIns="98961" rIns="197922" bIns="98961" rtlCol="0" anchor="ctr">
            <a:normAutofit/>
          </a:bodyPr>
          <a:lstStyle/>
          <a:p>
            <a:r>
              <a:rPr lang="en-US" dirty="0"/>
              <a:t>Click to edit Master title style</a:t>
            </a:r>
          </a:p>
        </p:txBody>
      </p:sp>
      <p:sp>
        <p:nvSpPr>
          <p:cNvPr id="3" name="Text Placeholder 2"/>
          <p:cNvSpPr>
            <a:spLocks noGrp="1"/>
          </p:cNvSpPr>
          <p:nvPr>
            <p:ph type="body" idx="1"/>
          </p:nvPr>
        </p:nvSpPr>
        <p:spPr>
          <a:xfrm>
            <a:off x="1065768" y="3108538"/>
            <a:ext cx="19183827" cy="8792102"/>
          </a:xfrm>
          <a:prstGeom prst="rect">
            <a:avLst/>
          </a:prstGeom>
        </p:spPr>
        <p:txBody>
          <a:bodyPr vert="horz" lIns="197922" tIns="98961" rIns="197922" bIns="9896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768" y="12347799"/>
            <a:ext cx="4973585" cy="709289"/>
          </a:xfrm>
          <a:prstGeom prst="rect">
            <a:avLst/>
          </a:prstGeom>
        </p:spPr>
        <p:txBody>
          <a:bodyPr vert="horz" lIns="197922" tIns="98961" rIns="197922" bIns="98961" rtlCol="0" anchor="ctr"/>
          <a:lstStyle>
            <a:lvl1pPr algn="l">
              <a:defRPr sz="2600">
                <a:solidFill>
                  <a:schemeClr val="tx1">
                    <a:tint val="75000"/>
                  </a:schemeClr>
                </a:solidFill>
              </a:defRPr>
            </a:lvl1pPr>
          </a:lstStyle>
          <a:p>
            <a:fld id="{D619976B-D4AB-1E4C-B38E-D0AADA5FCB3C}" type="datetimeFigureOut">
              <a:rPr lang="en-US" smtClean="0"/>
              <a:t>9/16/2025</a:t>
            </a:fld>
            <a:endParaRPr lang="en-US"/>
          </a:p>
        </p:txBody>
      </p:sp>
      <p:sp>
        <p:nvSpPr>
          <p:cNvPr id="5" name="Footer Placeholder 4"/>
          <p:cNvSpPr>
            <a:spLocks noGrp="1"/>
          </p:cNvSpPr>
          <p:nvPr>
            <p:ph type="ftr" sz="quarter" idx="3"/>
          </p:nvPr>
        </p:nvSpPr>
        <p:spPr>
          <a:xfrm>
            <a:off x="7282749" y="12347799"/>
            <a:ext cx="6749865" cy="709289"/>
          </a:xfrm>
          <a:prstGeom prst="rect">
            <a:avLst/>
          </a:prstGeom>
        </p:spPr>
        <p:txBody>
          <a:bodyPr vert="horz" lIns="197922" tIns="98961" rIns="197922" bIns="98961" rtlCol="0" anchor="ctr"/>
          <a:lstStyle>
            <a:lvl1pPr algn="ctr">
              <a:defRPr sz="2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276010" y="12347799"/>
            <a:ext cx="4973585" cy="709289"/>
          </a:xfrm>
          <a:prstGeom prst="rect">
            <a:avLst/>
          </a:prstGeom>
        </p:spPr>
        <p:txBody>
          <a:bodyPr vert="horz" lIns="197922" tIns="98961" rIns="197922" bIns="98961" rtlCol="0" anchor="ctr"/>
          <a:lstStyle>
            <a:lvl1pPr algn="r">
              <a:defRPr sz="2600">
                <a:solidFill>
                  <a:schemeClr val="tx1">
                    <a:tint val="75000"/>
                  </a:schemeClr>
                </a:solidFill>
              </a:defRPr>
            </a:lvl1pPr>
          </a:lstStyle>
          <a:p>
            <a:fld id="{5216D943-2B8B-6E40-82FC-356309674730}" type="slidenum">
              <a:rPr lang="en-US" smtClean="0"/>
              <a:t>‹#›</a:t>
            </a:fld>
            <a:endParaRPr lang="en-US"/>
          </a:p>
        </p:txBody>
      </p:sp>
      <p:pic>
        <p:nvPicPr>
          <p:cNvPr id="7" name="Picture 6" descr="Dai Nam [PPT] Template 10.png">
            <a:extLst>
              <a:ext uri="{FF2B5EF4-FFF2-40B4-BE49-F238E27FC236}">
                <a16:creationId xmlns:a16="http://schemas.microsoft.com/office/drawing/2014/main" id="{D3E61C71-BCF7-D001-8FA8-E11B15E2FE1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0575" y="354639"/>
            <a:ext cx="1796203" cy="1628932"/>
          </a:xfrm>
          <a:prstGeom prst="rect">
            <a:avLst/>
          </a:prstGeom>
        </p:spPr>
      </p:pic>
      <p:pic>
        <p:nvPicPr>
          <p:cNvPr id="8" name="Picture 7" descr="Dai Nam [PPT] Template 05.png">
            <a:extLst>
              <a:ext uri="{FF2B5EF4-FFF2-40B4-BE49-F238E27FC236}">
                <a16:creationId xmlns:a16="http://schemas.microsoft.com/office/drawing/2014/main" id="{5AF84EEB-6D0D-C645-194A-C1DBE9D430F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2314189"/>
            <a:ext cx="21315363" cy="1010957"/>
          </a:xfrm>
          <a:prstGeom prst="rect">
            <a:avLst/>
          </a:prstGeom>
        </p:spPr>
      </p:pic>
      <p:sp>
        <p:nvSpPr>
          <p:cNvPr id="10" name="TextBox 9">
            <a:extLst>
              <a:ext uri="{FF2B5EF4-FFF2-40B4-BE49-F238E27FC236}">
                <a16:creationId xmlns:a16="http://schemas.microsoft.com/office/drawing/2014/main" id="{FD68D644-42E3-6F2C-CD8F-BC5A5AA47DDE}"/>
              </a:ext>
            </a:extLst>
          </p:cNvPr>
          <p:cNvSpPr txBox="1"/>
          <p:nvPr userDrawn="1"/>
        </p:nvSpPr>
        <p:spPr>
          <a:xfrm>
            <a:off x="15789623" y="12558057"/>
            <a:ext cx="3946358" cy="523220"/>
          </a:xfrm>
          <a:prstGeom prst="rect">
            <a:avLst/>
          </a:prstGeom>
          <a:noFill/>
        </p:spPr>
        <p:txBody>
          <a:bodyPr wrap="square">
            <a:spAutoFit/>
          </a:bodyPr>
          <a:lstStyle/>
          <a:p>
            <a:pPr algn="r"/>
            <a:r>
              <a:rPr lang="en-US" sz="2800" dirty="0">
                <a:solidFill>
                  <a:schemeClr val="bg1"/>
                </a:solidFill>
                <a:latin typeface="Arial"/>
                <a:cs typeface="Arial"/>
              </a:rPr>
              <a:t>Slide: </a:t>
            </a:r>
            <a:r>
              <a:rPr lang="en-US" sz="2800" dirty="0" err="1">
                <a:solidFill>
                  <a:schemeClr val="bg1"/>
                </a:solidFill>
                <a:latin typeface="Arial"/>
                <a:cs typeface="Arial"/>
              </a:rPr>
              <a:t>số</a:t>
            </a:r>
            <a:r>
              <a:rPr lang="en-US" sz="2800" dirty="0">
                <a:solidFill>
                  <a:schemeClr val="bg1"/>
                </a:solidFill>
                <a:latin typeface="Arial"/>
                <a:cs typeface="Arial"/>
              </a:rPr>
              <a:t>….</a:t>
            </a:r>
          </a:p>
        </p:txBody>
      </p:sp>
    </p:spTree>
    <p:extLst>
      <p:ext uri="{BB962C8B-B14F-4D97-AF65-F5344CB8AC3E}">
        <p14:creationId xmlns:p14="http://schemas.microsoft.com/office/powerpoint/2010/main" val="4284885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89609" rtl="0" eaLnBrk="1" latinLnBrk="0" hangingPunct="1">
        <a:spcBef>
          <a:spcPct val="0"/>
        </a:spcBef>
        <a:buNone/>
        <a:defRPr sz="9500" kern="1200">
          <a:solidFill>
            <a:schemeClr val="tx1"/>
          </a:solidFill>
          <a:latin typeface="+mj-lt"/>
          <a:ea typeface="+mj-ea"/>
          <a:cs typeface="+mj-cs"/>
        </a:defRPr>
      </a:lvl1pPr>
    </p:titleStyle>
    <p:body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p:bodyStyle>
    <p:otherStyle>
      <a:defPPr>
        <a:defRPr lang="en-US"/>
      </a:defPPr>
      <a:lvl1pPr marL="0" algn="l" defTabSz="989609" rtl="0" eaLnBrk="1" latinLnBrk="0" hangingPunct="1">
        <a:defRPr sz="3900" kern="1200">
          <a:solidFill>
            <a:schemeClr val="tx1"/>
          </a:solidFill>
          <a:latin typeface="+mn-lt"/>
          <a:ea typeface="+mn-ea"/>
          <a:cs typeface="+mn-cs"/>
        </a:defRPr>
      </a:lvl1pPr>
      <a:lvl2pPr marL="989609" algn="l" defTabSz="989609" rtl="0" eaLnBrk="1" latinLnBrk="0" hangingPunct="1">
        <a:defRPr sz="3900" kern="1200">
          <a:solidFill>
            <a:schemeClr val="tx1"/>
          </a:solidFill>
          <a:latin typeface="+mn-lt"/>
          <a:ea typeface="+mn-ea"/>
          <a:cs typeface="+mn-cs"/>
        </a:defRPr>
      </a:lvl2pPr>
      <a:lvl3pPr marL="1979219" algn="l" defTabSz="989609" rtl="0" eaLnBrk="1" latinLnBrk="0" hangingPunct="1">
        <a:defRPr sz="3900" kern="1200">
          <a:solidFill>
            <a:schemeClr val="tx1"/>
          </a:solidFill>
          <a:latin typeface="+mn-lt"/>
          <a:ea typeface="+mn-ea"/>
          <a:cs typeface="+mn-cs"/>
        </a:defRPr>
      </a:lvl3pPr>
      <a:lvl4pPr marL="2968828" algn="l" defTabSz="989609" rtl="0" eaLnBrk="1" latinLnBrk="0" hangingPunct="1">
        <a:defRPr sz="3900" kern="1200">
          <a:solidFill>
            <a:schemeClr val="tx1"/>
          </a:solidFill>
          <a:latin typeface="+mn-lt"/>
          <a:ea typeface="+mn-ea"/>
          <a:cs typeface="+mn-cs"/>
        </a:defRPr>
      </a:lvl4pPr>
      <a:lvl5pPr marL="3958438" algn="l" defTabSz="989609" rtl="0" eaLnBrk="1" latinLnBrk="0" hangingPunct="1">
        <a:defRPr sz="3900" kern="1200">
          <a:solidFill>
            <a:schemeClr val="tx1"/>
          </a:solidFill>
          <a:latin typeface="+mn-lt"/>
          <a:ea typeface="+mn-ea"/>
          <a:cs typeface="+mn-cs"/>
        </a:defRPr>
      </a:lvl5pPr>
      <a:lvl6pPr marL="4948047" algn="l" defTabSz="989609" rtl="0" eaLnBrk="1" latinLnBrk="0" hangingPunct="1">
        <a:defRPr sz="3900" kern="1200">
          <a:solidFill>
            <a:schemeClr val="tx1"/>
          </a:solidFill>
          <a:latin typeface="+mn-lt"/>
          <a:ea typeface="+mn-ea"/>
          <a:cs typeface="+mn-cs"/>
        </a:defRPr>
      </a:lvl6pPr>
      <a:lvl7pPr marL="5937656" algn="l" defTabSz="989609" rtl="0" eaLnBrk="1" latinLnBrk="0" hangingPunct="1">
        <a:defRPr sz="3900" kern="1200">
          <a:solidFill>
            <a:schemeClr val="tx1"/>
          </a:solidFill>
          <a:latin typeface="+mn-lt"/>
          <a:ea typeface="+mn-ea"/>
          <a:cs typeface="+mn-cs"/>
        </a:defRPr>
      </a:lvl7pPr>
      <a:lvl8pPr marL="6927266" algn="l" defTabSz="989609" rtl="0" eaLnBrk="1" latinLnBrk="0" hangingPunct="1">
        <a:defRPr sz="3900" kern="1200">
          <a:solidFill>
            <a:schemeClr val="tx1"/>
          </a:solidFill>
          <a:latin typeface="+mn-lt"/>
          <a:ea typeface="+mn-ea"/>
          <a:cs typeface="+mn-cs"/>
        </a:defRPr>
      </a:lvl8pPr>
      <a:lvl9pPr marL="7916875" algn="l" defTabSz="989609"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fptshop.com.vn/may-tinh-xach-tay/intel-celer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fptshop.com.vn/tin-tuc/danh-gia/socket-cpu-la-gi-nen-chon-cpu-socket-nao-hien-nay-13825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fptshop.com.vn/linh-kien/mainboard"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fptshop.com.vn/linh-kien/vga"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jpeg"/></Relationships>
</file>

<file path=ppt/slides/_rels/slide5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310809" cy="13322300"/>
          </a:xfrm>
          <a:prstGeom prst="rect">
            <a:avLst/>
          </a:prstGeom>
        </p:spPr>
      </p:pic>
      <p:sp>
        <p:nvSpPr>
          <p:cNvPr id="12" name="TextBox 11"/>
          <p:cNvSpPr txBox="1"/>
          <p:nvPr/>
        </p:nvSpPr>
        <p:spPr>
          <a:xfrm>
            <a:off x="9018533" y="5703887"/>
            <a:ext cx="8548892" cy="692497"/>
          </a:xfrm>
          <a:prstGeom prst="rect">
            <a:avLst/>
          </a:prstGeom>
          <a:noFill/>
        </p:spPr>
        <p:txBody>
          <a:bodyPr wrap="square" rtlCol="0">
            <a:spAutoFit/>
          </a:bodyPr>
          <a:lstStyle/>
          <a:p>
            <a:pPr algn="ctr"/>
            <a:r>
              <a:rPr lang="en-US" dirty="0" err="1">
                <a:solidFill>
                  <a:schemeClr val="bg1"/>
                </a:solidFill>
                <a:latin typeface="Arial"/>
                <a:cs typeface="Arial"/>
              </a:rPr>
              <a:t>Phần</a:t>
            </a:r>
            <a:r>
              <a:rPr lang="en-US" dirty="0">
                <a:solidFill>
                  <a:schemeClr val="bg1"/>
                </a:solidFill>
                <a:latin typeface="Arial"/>
                <a:cs typeface="Arial"/>
              </a:rPr>
              <a:t> </a:t>
            </a:r>
            <a:r>
              <a:rPr lang="en-US" dirty="0" err="1">
                <a:solidFill>
                  <a:schemeClr val="bg1"/>
                </a:solidFill>
                <a:latin typeface="Arial"/>
                <a:cs typeface="Arial"/>
              </a:rPr>
              <a:t>trình</a:t>
            </a:r>
            <a:r>
              <a:rPr lang="en-US" dirty="0">
                <a:solidFill>
                  <a:schemeClr val="bg1"/>
                </a:solidFill>
                <a:latin typeface="Arial"/>
                <a:cs typeface="Arial"/>
              </a:rPr>
              <a:t> </a:t>
            </a:r>
            <a:r>
              <a:rPr lang="en-US" dirty="0" err="1">
                <a:solidFill>
                  <a:schemeClr val="bg1"/>
                </a:solidFill>
                <a:latin typeface="Arial"/>
                <a:cs typeface="Arial"/>
              </a:rPr>
              <a:t>bày</a:t>
            </a:r>
            <a:r>
              <a:rPr lang="en-US" dirty="0">
                <a:solidFill>
                  <a:schemeClr val="bg1"/>
                </a:solidFill>
                <a:latin typeface="Arial"/>
                <a:cs typeface="Arial"/>
              </a:rPr>
              <a:t> </a:t>
            </a:r>
            <a:r>
              <a:rPr lang="en-US" dirty="0" err="1">
                <a:solidFill>
                  <a:schemeClr val="bg1"/>
                </a:solidFill>
                <a:latin typeface="Arial"/>
                <a:cs typeface="Arial"/>
              </a:rPr>
              <a:t>của</a:t>
            </a:r>
            <a:r>
              <a:rPr lang="en-US" dirty="0">
                <a:solidFill>
                  <a:schemeClr val="bg1"/>
                </a:solidFill>
                <a:latin typeface="Arial"/>
                <a:cs typeface="Arial"/>
              </a:rPr>
              <a:t>:</a:t>
            </a:r>
          </a:p>
        </p:txBody>
      </p:sp>
      <p:pic>
        <p:nvPicPr>
          <p:cNvPr id="13" name="Picture 12" descr="Dai Nam [PPT] Template 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5159" y="1301619"/>
            <a:ext cx="3889248" cy="3529584"/>
          </a:xfrm>
          <a:prstGeom prst="rect">
            <a:avLst/>
          </a:prstGeom>
        </p:spPr>
      </p:pic>
      <p:sp>
        <p:nvSpPr>
          <p:cNvPr id="14" name="TextBox 13"/>
          <p:cNvSpPr txBox="1"/>
          <p:nvPr/>
        </p:nvSpPr>
        <p:spPr>
          <a:xfrm>
            <a:off x="6585313" y="7441638"/>
            <a:ext cx="13628940" cy="1015663"/>
          </a:xfrm>
          <a:prstGeom prst="rect">
            <a:avLst/>
          </a:prstGeom>
          <a:noFill/>
        </p:spPr>
        <p:txBody>
          <a:bodyPr wrap="square" rtlCol="0">
            <a:spAutoFit/>
          </a:bodyPr>
          <a:lstStyle/>
          <a:p>
            <a:pPr algn="ctr"/>
            <a:r>
              <a:rPr lang="en-US" sz="6000" b="1">
                <a:solidFill>
                  <a:schemeClr val="bg1"/>
                </a:solidFill>
                <a:latin typeface="Arial"/>
                <a:cs typeface="Arial"/>
              </a:rPr>
              <a:t>ThS. Phạm Tr</a:t>
            </a:r>
            <a:r>
              <a:rPr lang="vi-VN" sz="6000" b="1">
                <a:solidFill>
                  <a:schemeClr val="bg1"/>
                </a:solidFill>
                <a:latin typeface="Arial"/>
                <a:cs typeface="Arial"/>
              </a:rPr>
              <a:t>ư</a:t>
            </a:r>
            <a:r>
              <a:rPr lang="en-US" sz="6000" b="1">
                <a:solidFill>
                  <a:schemeClr val="bg1"/>
                </a:solidFill>
                <a:latin typeface="Arial"/>
                <a:cs typeface="Arial"/>
              </a:rPr>
              <a:t>ờng Sinh </a:t>
            </a:r>
            <a:endParaRPr lang="en-US" sz="6000" b="1" dirty="0">
              <a:solidFill>
                <a:schemeClr val="bg1"/>
              </a:solidFill>
              <a:latin typeface="Arial"/>
              <a:cs typeface="Arial"/>
            </a:endParaRPr>
          </a:p>
        </p:txBody>
      </p:sp>
      <p:sp>
        <p:nvSpPr>
          <p:cNvPr id="15" name="TextBox 14"/>
          <p:cNvSpPr txBox="1"/>
          <p:nvPr/>
        </p:nvSpPr>
        <p:spPr>
          <a:xfrm>
            <a:off x="8936326" y="6518271"/>
            <a:ext cx="8548892" cy="692497"/>
          </a:xfrm>
          <a:prstGeom prst="rect">
            <a:avLst/>
          </a:prstGeom>
          <a:noFill/>
        </p:spPr>
        <p:txBody>
          <a:bodyPr wrap="square" rtlCol="0">
            <a:spAutoFit/>
          </a:bodyPr>
          <a:lstStyle/>
          <a:p>
            <a:pPr algn="ctr"/>
            <a:r>
              <a:rPr lang="en-US" i="1">
                <a:solidFill>
                  <a:schemeClr val="bg1"/>
                </a:solidFill>
                <a:latin typeface="Arial"/>
                <a:cs typeface="Arial"/>
              </a:rPr>
              <a:t>Giảng viên</a:t>
            </a:r>
            <a:endParaRPr lang="en-US" i="1" dirty="0">
              <a:solidFill>
                <a:schemeClr val="bg1"/>
              </a:solidFill>
              <a:latin typeface="Arial"/>
              <a:cs typeface="Arial"/>
            </a:endParaRPr>
          </a:p>
        </p:txBody>
      </p:sp>
      <p:sp>
        <p:nvSpPr>
          <p:cNvPr id="16" name="TextBox 15"/>
          <p:cNvSpPr txBox="1"/>
          <p:nvPr/>
        </p:nvSpPr>
        <p:spPr>
          <a:xfrm>
            <a:off x="9091067" y="9946356"/>
            <a:ext cx="8548892" cy="692497"/>
          </a:xfrm>
          <a:prstGeom prst="rect">
            <a:avLst/>
          </a:prstGeom>
          <a:noFill/>
        </p:spPr>
        <p:txBody>
          <a:bodyPr wrap="square" rtlCol="0">
            <a:spAutoFit/>
          </a:bodyPr>
          <a:lstStyle/>
          <a:p>
            <a:pPr algn="ctr"/>
            <a:r>
              <a:rPr lang="en-US" b="1" dirty="0" err="1">
                <a:solidFill>
                  <a:schemeClr val="bg1"/>
                </a:solidFill>
                <a:latin typeface="Arial"/>
                <a:cs typeface="Arial"/>
              </a:rPr>
              <a:t>Thời</a:t>
            </a:r>
            <a:r>
              <a:rPr lang="en-US" b="1" dirty="0">
                <a:solidFill>
                  <a:schemeClr val="bg1"/>
                </a:solidFill>
                <a:latin typeface="Arial"/>
                <a:cs typeface="Arial"/>
              </a:rPr>
              <a:t> </a:t>
            </a:r>
            <a:r>
              <a:rPr lang="en-US" b="1" dirty="0" err="1">
                <a:solidFill>
                  <a:schemeClr val="bg1"/>
                </a:solidFill>
                <a:latin typeface="Arial"/>
                <a:cs typeface="Arial"/>
              </a:rPr>
              <a:t>gian</a:t>
            </a:r>
            <a:r>
              <a:rPr lang="en-US" b="1">
                <a:solidFill>
                  <a:schemeClr val="bg1"/>
                </a:solidFill>
                <a:latin typeface="Arial"/>
                <a:cs typeface="Arial"/>
              </a:rPr>
              <a:t>: 4 giờ</a:t>
            </a:r>
            <a:endParaRPr lang="en-US" b="1" dirty="0">
              <a:solidFill>
                <a:schemeClr val="bg1"/>
              </a:solidFill>
              <a:latin typeface="Arial"/>
              <a:cs typeface="Arial"/>
            </a:endParaRPr>
          </a:p>
        </p:txBody>
      </p:sp>
      <p:pic>
        <p:nvPicPr>
          <p:cNvPr id="3" name="Picture 2" descr="Dai Nam [PPT] Template 03.png">
            <a:extLst>
              <a:ext uri="{FF2B5EF4-FFF2-40B4-BE49-F238E27FC236}">
                <a16:creationId xmlns:a16="http://schemas.microsoft.com/office/drawing/2014/main" id="{B84424FB-DF3B-26B9-2025-6F01BCC14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33400"/>
            <a:ext cx="6108192" cy="12234672"/>
          </a:xfrm>
          <a:prstGeom prst="rect">
            <a:avLst/>
          </a:prstGeom>
        </p:spPr>
      </p:pic>
      <p:pic>
        <p:nvPicPr>
          <p:cNvPr id="5" name="Picture 4" descr="Dai Nam [PPT] Template 02.png">
            <a:extLst>
              <a:ext uri="{FF2B5EF4-FFF2-40B4-BE49-F238E27FC236}">
                <a16:creationId xmlns:a16="http://schemas.microsoft.com/office/drawing/2014/main" id="{9C5A93DA-A4E4-1CCD-6161-1F9C9A968B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6941235" cy="13322300"/>
          </a:xfrm>
          <a:prstGeom prst="rect">
            <a:avLst/>
          </a:prstGeom>
        </p:spPr>
      </p:pic>
      <p:sp>
        <p:nvSpPr>
          <p:cNvPr id="19" name="TextBox 18">
            <a:extLst>
              <a:ext uri="{FF2B5EF4-FFF2-40B4-BE49-F238E27FC236}">
                <a16:creationId xmlns:a16="http://schemas.microsoft.com/office/drawing/2014/main" id="{F4B690FA-5274-4C25-B4F2-0BCAF5B64247}"/>
              </a:ext>
            </a:extLst>
          </p:cNvPr>
          <p:cNvSpPr txBox="1"/>
          <p:nvPr/>
        </p:nvSpPr>
        <p:spPr>
          <a:xfrm>
            <a:off x="5773845" y="8404968"/>
            <a:ext cx="15607798" cy="692497"/>
          </a:xfrm>
          <a:prstGeom prst="rect">
            <a:avLst/>
          </a:prstGeom>
          <a:noFill/>
        </p:spPr>
        <p:txBody>
          <a:bodyPr wrap="square" rtlCol="0">
            <a:spAutoFit/>
          </a:bodyPr>
          <a:lstStyle/>
          <a:p>
            <a:pPr algn="ctr"/>
            <a:r>
              <a:rPr lang="en-US" i="1">
                <a:solidFill>
                  <a:schemeClr val="bg1"/>
                </a:solidFill>
                <a:latin typeface="Arial"/>
                <a:cs typeface="Arial"/>
              </a:rPr>
              <a:t>ĐT: 093 345 1900 – phamtruongsinh@gmail.com</a:t>
            </a:r>
            <a:endParaRPr lang="en-US" i="1" dirty="0">
              <a:solidFill>
                <a:schemeClr val="bg1"/>
              </a:solidFill>
              <a:latin typeface="Arial"/>
              <a:cs typeface="Arial"/>
            </a:endParaRPr>
          </a:p>
        </p:txBody>
      </p:sp>
    </p:spTree>
    <p:extLst>
      <p:ext uri="{BB962C8B-B14F-4D97-AF65-F5344CB8AC3E}">
        <p14:creationId xmlns:p14="http://schemas.microsoft.com/office/powerpoint/2010/main" val="2337727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4672013" y="2236799"/>
            <a:ext cx="12647799"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Bộ vi xử lý – CPU (Central Processing Unit)</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3074" name="Picture 2" descr="Tổng quan về CPU máy tính: Cấu tạo và nguyên lý hoạt động">
            <a:extLst>
              <a:ext uri="{FF2B5EF4-FFF2-40B4-BE49-F238E27FC236}">
                <a16:creationId xmlns:a16="http://schemas.microsoft.com/office/drawing/2014/main" id="{2F35E862-1550-468C-8DFF-491564F0BF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45" t="11652" r="28114" b="9917"/>
          <a:stretch/>
        </p:blipFill>
        <p:spPr bwMode="auto">
          <a:xfrm>
            <a:off x="1210235" y="3550023"/>
            <a:ext cx="8068236" cy="80682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ổng quan về CPU máy tính: Cấu tạo và nguyên lý hoạt động">
            <a:extLst>
              <a:ext uri="{FF2B5EF4-FFF2-40B4-BE49-F238E27FC236}">
                <a16:creationId xmlns:a16="http://schemas.microsoft.com/office/drawing/2014/main" id="{C2106A60-0A62-47B8-92E3-9A56EF18FE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662" t="13220" r="28408" b="12792"/>
          <a:stretch/>
        </p:blipFill>
        <p:spPr bwMode="auto">
          <a:xfrm>
            <a:off x="12263718" y="3550022"/>
            <a:ext cx="7766094" cy="790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719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4672013" y="2236799"/>
            <a:ext cx="12647799"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Bộ vi xử lý – CPU (Central Processing Unit)</a:t>
            </a:r>
            <a:endParaRPr lang="en-US" sz="5000" b="1" dirty="0">
              <a:solidFill>
                <a:srgbClr val="00B0F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13E5C299-FB77-4EDC-8BEF-8A77D9BA84B9}"/>
              </a:ext>
            </a:extLst>
          </p:cNvPr>
          <p:cNvSpPr/>
          <p:nvPr/>
        </p:nvSpPr>
        <p:spPr>
          <a:xfrm>
            <a:off x="6721009" y="3182680"/>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của CPU</a:t>
            </a:r>
            <a:endParaRPr lang="en-US" sz="5000" b="1" dirty="0">
              <a:solidFill>
                <a:srgbClr val="00009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3F2DF74F-1BFE-4526-B776-27E35C4E3ACF}"/>
              </a:ext>
            </a:extLst>
          </p:cNvPr>
          <p:cNvSpPr/>
          <p:nvPr/>
        </p:nvSpPr>
        <p:spPr>
          <a:xfrm>
            <a:off x="3114768" y="6119198"/>
            <a:ext cx="15738008" cy="692497"/>
          </a:xfrm>
          <a:prstGeom prst="rect">
            <a:avLst/>
          </a:prstGeom>
        </p:spPr>
        <p:txBody>
          <a:bodyPr wrap="square">
            <a:spAutoFit/>
          </a:bodyPr>
          <a:lstStyle/>
          <a:p>
            <a:pPr algn="just"/>
            <a:r>
              <a:rPr lang="vi-VN" b="1">
                <a:solidFill>
                  <a:srgbClr val="222222"/>
                </a:solidFill>
                <a:latin typeface="Verdana" panose="020B0604030504040204" pitchFamily="34" charset="0"/>
              </a:rPr>
              <a:t>Tốc độ xung nhịp (Clock Speed)</a:t>
            </a:r>
            <a:endParaRPr lang="en-US"/>
          </a:p>
        </p:txBody>
      </p:sp>
      <p:sp>
        <p:nvSpPr>
          <p:cNvPr id="10" name="Rectangle 9">
            <a:extLst>
              <a:ext uri="{FF2B5EF4-FFF2-40B4-BE49-F238E27FC236}">
                <a16:creationId xmlns:a16="http://schemas.microsoft.com/office/drawing/2014/main" id="{C2BB8AF6-B76D-4B8E-8764-0A83F98786A2}"/>
              </a:ext>
            </a:extLst>
          </p:cNvPr>
          <p:cNvSpPr/>
          <p:nvPr/>
        </p:nvSpPr>
        <p:spPr>
          <a:xfrm>
            <a:off x="3114768" y="7030160"/>
            <a:ext cx="12387262" cy="692497"/>
          </a:xfrm>
          <a:prstGeom prst="rect">
            <a:avLst/>
          </a:prstGeom>
        </p:spPr>
        <p:txBody>
          <a:bodyPr wrap="square">
            <a:spAutoFit/>
          </a:bodyPr>
          <a:lstStyle/>
          <a:p>
            <a:r>
              <a:rPr lang="en-US" b="1">
                <a:solidFill>
                  <a:srgbClr val="222222"/>
                </a:solidFill>
                <a:latin typeface="Verdana" panose="020B0604030504040204" pitchFamily="34" charset="0"/>
              </a:rPr>
              <a:t>Tốc độ xung nhịp tối đa (Turbo Speed)</a:t>
            </a:r>
            <a:endParaRPr lang="en-US"/>
          </a:p>
        </p:txBody>
      </p:sp>
      <p:sp>
        <p:nvSpPr>
          <p:cNvPr id="11" name="Rectangle 10">
            <a:extLst>
              <a:ext uri="{FF2B5EF4-FFF2-40B4-BE49-F238E27FC236}">
                <a16:creationId xmlns:a16="http://schemas.microsoft.com/office/drawing/2014/main" id="{4651F18E-BB56-460B-8582-1991B8E14E3C}"/>
              </a:ext>
            </a:extLst>
          </p:cNvPr>
          <p:cNvSpPr/>
          <p:nvPr/>
        </p:nvSpPr>
        <p:spPr>
          <a:xfrm>
            <a:off x="3143343" y="8599523"/>
            <a:ext cx="12387262" cy="692497"/>
          </a:xfrm>
          <a:prstGeom prst="rect">
            <a:avLst/>
          </a:prstGeom>
        </p:spPr>
        <p:txBody>
          <a:bodyPr wrap="square">
            <a:spAutoFit/>
          </a:bodyPr>
          <a:lstStyle/>
          <a:p>
            <a:r>
              <a:rPr lang="en-US" b="1">
                <a:solidFill>
                  <a:srgbClr val="222222"/>
                </a:solidFill>
                <a:latin typeface="Verdana" panose="020B0604030504040204" pitchFamily="34" charset="0"/>
              </a:rPr>
              <a:t>Số nhân (Core)</a:t>
            </a:r>
            <a:endParaRPr lang="en-US"/>
          </a:p>
        </p:txBody>
      </p:sp>
      <p:sp>
        <p:nvSpPr>
          <p:cNvPr id="12" name="Rectangle 11">
            <a:extLst>
              <a:ext uri="{FF2B5EF4-FFF2-40B4-BE49-F238E27FC236}">
                <a16:creationId xmlns:a16="http://schemas.microsoft.com/office/drawing/2014/main" id="{4E7C07D1-8D05-4ED4-AC51-AF090401A539}"/>
              </a:ext>
            </a:extLst>
          </p:cNvPr>
          <p:cNvSpPr/>
          <p:nvPr/>
        </p:nvSpPr>
        <p:spPr>
          <a:xfrm>
            <a:off x="3143343" y="9461298"/>
            <a:ext cx="4584909" cy="692497"/>
          </a:xfrm>
          <a:prstGeom prst="rect">
            <a:avLst/>
          </a:prstGeom>
        </p:spPr>
        <p:txBody>
          <a:bodyPr wrap="none">
            <a:spAutoFit/>
          </a:bodyPr>
          <a:lstStyle/>
          <a:p>
            <a:r>
              <a:rPr lang="en-US" b="1">
                <a:solidFill>
                  <a:srgbClr val="222222"/>
                </a:solidFill>
                <a:latin typeface="Verdana" panose="020B0604030504040204" pitchFamily="34" charset="0"/>
              </a:rPr>
              <a:t>Luồng (Thread)</a:t>
            </a:r>
            <a:endParaRPr lang="en-US"/>
          </a:p>
        </p:txBody>
      </p:sp>
      <p:sp>
        <p:nvSpPr>
          <p:cNvPr id="13" name="Rectangle 12">
            <a:extLst>
              <a:ext uri="{FF2B5EF4-FFF2-40B4-BE49-F238E27FC236}">
                <a16:creationId xmlns:a16="http://schemas.microsoft.com/office/drawing/2014/main" id="{DAF3C90A-541F-4BB2-AE6A-6FBDFD4EC783}"/>
              </a:ext>
            </a:extLst>
          </p:cNvPr>
          <p:cNvSpPr/>
          <p:nvPr/>
        </p:nvSpPr>
        <p:spPr>
          <a:xfrm>
            <a:off x="3143343" y="10339115"/>
            <a:ext cx="5525872" cy="692497"/>
          </a:xfrm>
          <a:prstGeom prst="rect">
            <a:avLst/>
          </a:prstGeom>
        </p:spPr>
        <p:txBody>
          <a:bodyPr wrap="none">
            <a:spAutoFit/>
          </a:bodyPr>
          <a:lstStyle/>
          <a:p>
            <a:r>
              <a:rPr lang="en-US" b="1">
                <a:solidFill>
                  <a:srgbClr val="222222"/>
                </a:solidFill>
                <a:latin typeface="Verdana" panose="020B0604030504040204" pitchFamily="34" charset="0"/>
              </a:rPr>
              <a:t>Chân cắm (Socket)</a:t>
            </a:r>
            <a:endParaRPr lang="en-US"/>
          </a:p>
        </p:txBody>
      </p:sp>
      <p:sp>
        <p:nvSpPr>
          <p:cNvPr id="14" name="Rectangle 13">
            <a:extLst>
              <a:ext uri="{FF2B5EF4-FFF2-40B4-BE49-F238E27FC236}">
                <a16:creationId xmlns:a16="http://schemas.microsoft.com/office/drawing/2014/main" id="{9A621988-1807-42A9-8083-14969BEFA765}"/>
              </a:ext>
            </a:extLst>
          </p:cNvPr>
          <p:cNvSpPr/>
          <p:nvPr/>
        </p:nvSpPr>
        <p:spPr>
          <a:xfrm>
            <a:off x="3086193" y="4366687"/>
            <a:ext cx="16143101" cy="692497"/>
          </a:xfrm>
          <a:prstGeom prst="rect">
            <a:avLst/>
          </a:prstGeom>
        </p:spPr>
        <p:txBody>
          <a:bodyPr wrap="square">
            <a:spAutoFit/>
          </a:bodyPr>
          <a:lstStyle/>
          <a:p>
            <a:pPr algn="just"/>
            <a:r>
              <a:rPr lang="en-US" b="1">
                <a:solidFill>
                  <a:srgbClr val="222222"/>
                </a:solidFill>
                <a:latin typeface="Verdana" panose="020B0604030504040204" pitchFamily="34" charset="0"/>
              </a:rPr>
              <a:t>Hãng sản xuất</a:t>
            </a:r>
            <a:endParaRPr lang="en-US"/>
          </a:p>
        </p:txBody>
      </p:sp>
      <p:sp>
        <p:nvSpPr>
          <p:cNvPr id="15" name="Rectangle 14">
            <a:extLst>
              <a:ext uri="{FF2B5EF4-FFF2-40B4-BE49-F238E27FC236}">
                <a16:creationId xmlns:a16="http://schemas.microsoft.com/office/drawing/2014/main" id="{F7B43B52-B401-4FD1-B8FF-D0455DAD0B21}"/>
              </a:ext>
            </a:extLst>
          </p:cNvPr>
          <p:cNvSpPr/>
          <p:nvPr/>
        </p:nvSpPr>
        <p:spPr>
          <a:xfrm>
            <a:off x="3086193" y="5182687"/>
            <a:ext cx="16143101" cy="692497"/>
          </a:xfrm>
          <a:prstGeom prst="rect">
            <a:avLst/>
          </a:prstGeom>
        </p:spPr>
        <p:txBody>
          <a:bodyPr wrap="square">
            <a:spAutoFit/>
          </a:bodyPr>
          <a:lstStyle/>
          <a:p>
            <a:pPr algn="just"/>
            <a:r>
              <a:rPr lang="en-US" b="1">
                <a:solidFill>
                  <a:srgbClr val="222222"/>
                </a:solidFill>
                <a:latin typeface="Verdana" panose="020B0604030504040204" pitchFamily="34" charset="0"/>
              </a:rPr>
              <a:t>Tên bộ vi xử lý</a:t>
            </a:r>
            <a:endParaRPr lang="en-US"/>
          </a:p>
        </p:txBody>
      </p:sp>
      <p:sp>
        <p:nvSpPr>
          <p:cNvPr id="16" name="Rectangle 15">
            <a:extLst>
              <a:ext uri="{FF2B5EF4-FFF2-40B4-BE49-F238E27FC236}">
                <a16:creationId xmlns:a16="http://schemas.microsoft.com/office/drawing/2014/main" id="{AB767DD4-0C02-40C5-A4D6-BC6819AFBA68}"/>
              </a:ext>
            </a:extLst>
          </p:cNvPr>
          <p:cNvSpPr/>
          <p:nvPr/>
        </p:nvSpPr>
        <p:spPr>
          <a:xfrm>
            <a:off x="3171918" y="11233175"/>
            <a:ext cx="2313454" cy="692497"/>
          </a:xfrm>
          <a:prstGeom prst="rect">
            <a:avLst/>
          </a:prstGeom>
        </p:spPr>
        <p:txBody>
          <a:bodyPr wrap="none">
            <a:spAutoFit/>
          </a:bodyPr>
          <a:lstStyle/>
          <a:p>
            <a:r>
              <a:rPr lang="en-US" b="1">
                <a:solidFill>
                  <a:srgbClr val="222222"/>
                </a:solidFill>
                <a:latin typeface="Verdana" panose="020B0604030504040204" pitchFamily="34" charset="0"/>
              </a:rPr>
              <a:t>Điện áp</a:t>
            </a:r>
            <a:endParaRPr lang="en-US"/>
          </a:p>
        </p:txBody>
      </p:sp>
      <p:sp>
        <p:nvSpPr>
          <p:cNvPr id="17" name="Rectangle 16">
            <a:extLst>
              <a:ext uri="{FF2B5EF4-FFF2-40B4-BE49-F238E27FC236}">
                <a16:creationId xmlns:a16="http://schemas.microsoft.com/office/drawing/2014/main" id="{ED513DF4-A018-4592-ADD6-E7923AEE2220}"/>
              </a:ext>
            </a:extLst>
          </p:cNvPr>
          <p:cNvSpPr/>
          <p:nvPr/>
        </p:nvSpPr>
        <p:spPr>
          <a:xfrm>
            <a:off x="3143343" y="7857704"/>
            <a:ext cx="12387262" cy="692497"/>
          </a:xfrm>
          <a:prstGeom prst="rect">
            <a:avLst/>
          </a:prstGeom>
        </p:spPr>
        <p:txBody>
          <a:bodyPr wrap="square">
            <a:spAutoFit/>
          </a:bodyPr>
          <a:lstStyle/>
          <a:p>
            <a:r>
              <a:rPr lang="en-US" b="1">
                <a:solidFill>
                  <a:srgbClr val="222222"/>
                </a:solidFill>
                <a:latin typeface="Verdana" panose="020B0604030504040204" pitchFamily="34" charset="0"/>
              </a:rPr>
              <a:t>Bộ nhớ Cache</a:t>
            </a:r>
            <a:endParaRPr lang="en-US"/>
          </a:p>
        </p:txBody>
      </p:sp>
    </p:spTree>
    <p:extLst>
      <p:ext uri="{BB962C8B-B14F-4D97-AF65-F5344CB8AC3E}">
        <p14:creationId xmlns:p14="http://schemas.microsoft.com/office/powerpoint/2010/main" val="380685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3F2E-648B-479D-80BA-7733F86B1A9D}"/>
              </a:ext>
            </a:extLst>
          </p:cNvPr>
          <p:cNvSpPr/>
          <p:nvPr/>
        </p:nvSpPr>
        <p:spPr>
          <a:xfrm>
            <a:off x="3278562" y="469813"/>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của CPU</a:t>
            </a:r>
            <a:endParaRPr lang="en-US" sz="5000" b="1" dirty="0">
              <a:solidFill>
                <a:srgbClr val="00009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6095B89-51BA-49FA-8B99-951BD45C0470}"/>
              </a:ext>
            </a:extLst>
          </p:cNvPr>
          <p:cNvPicPr>
            <a:picLocks noChangeAspect="1"/>
          </p:cNvPicPr>
          <p:nvPr/>
        </p:nvPicPr>
        <p:blipFill rotWithShape="1">
          <a:blip r:embed="rId2"/>
          <a:srcRect l="20577" t="29917" r="8486" b="7188"/>
          <a:stretch/>
        </p:blipFill>
        <p:spPr>
          <a:xfrm>
            <a:off x="1984422" y="1990165"/>
            <a:ext cx="19284763" cy="10296384"/>
          </a:xfrm>
          <a:prstGeom prst="rect">
            <a:avLst/>
          </a:prstGeom>
        </p:spPr>
      </p:pic>
    </p:spTree>
    <p:extLst>
      <p:ext uri="{BB962C8B-B14F-4D97-AF65-F5344CB8AC3E}">
        <p14:creationId xmlns:p14="http://schemas.microsoft.com/office/powerpoint/2010/main" val="192224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3F2E-648B-479D-80BA-7733F86B1A9D}"/>
              </a:ext>
            </a:extLst>
          </p:cNvPr>
          <p:cNvSpPr/>
          <p:nvPr/>
        </p:nvSpPr>
        <p:spPr>
          <a:xfrm>
            <a:off x="2928938" y="583047"/>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của CPU</a:t>
            </a:r>
            <a:endParaRPr lang="en-US" sz="5000" b="1" dirty="0">
              <a:solidFill>
                <a:srgbClr val="00009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544201D-8220-4FFB-B899-FDC439AD4CC8}"/>
              </a:ext>
            </a:extLst>
          </p:cNvPr>
          <p:cNvPicPr>
            <a:picLocks noChangeAspect="1"/>
          </p:cNvPicPr>
          <p:nvPr/>
        </p:nvPicPr>
        <p:blipFill rotWithShape="1">
          <a:blip r:embed="rId2"/>
          <a:srcRect l="25189" t="40881" r="12659" b="12553"/>
          <a:stretch/>
        </p:blipFill>
        <p:spPr>
          <a:xfrm>
            <a:off x="1837204" y="2608730"/>
            <a:ext cx="19267619" cy="9135441"/>
          </a:xfrm>
          <a:prstGeom prst="rect">
            <a:avLst/>
          </a:prstGeom>
        </p:spPr>
      </p:pic>
    </p:spTree>
    <p:extLst>
      <p:ext uri="{BB962C8B-B14F-4D97-AF65-F5344CB8AC3E}">
        <p14:creationId xmlns:p14="http://schemas.microsoft.com/office/powerpoint/2010/main" val="622358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3F2E-648B-479D-80BA-7733F86B1A9D}"/>
              </a:ext>
            </a:extLst>
          </p:cNvPr>
          <p:cNvSpPr/>
          <p:nvPr/>
        </p:nvSpPr>
        <p:spPr>
          <a:xfrm>
            <a:off x="2928938" y="527875"/>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của CPU</a:t>
            </a:r>
            <a:endParaRPr lang="en-US" sz="5000" b="1" dirty="0">
              <a:solidFill>
                <a:srgbClr val="000090"/>
              </a:solidFill>
              <a:latin typeface="Times New Roman" panose="02020603050405020304" pitchFamily="18" charset="0"/>
              <a:cs typeface="Times New Roman" panose="02020603050405020304" pitchFamily="18" charset="0"/>
            </a:endParaRPr>
          </a:p>
        </p:txBody>
      </p:sp>
      <p:pic>
        <p:nvPicPr>
          <p:cNvPr id="2050" name="Picture 2" descr="Chia sẻ bảng ký hiệu và ý nghĩa của các hậu tố CPU Intel">
            <a:extLst>
              <a:ext uri="{FF2B5EF4-FFF2-40B4-BE49-F238E27FC236}">
                <a16:creationId xmlns:a16="http://schemas.microsoft.com/office/drawing/2014/main" id="{2E7798D7-ADD9-4A9F-86DA-AE01051E8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1928906"/>
            <a:ext cx="18206347" cy="952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78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3F2E-648B-479D-80BA-7733F86B1A9D}"/>
              </a:ext>
            </a:extLst>
          </p:cNvPr>
          <p:cNvSpPr/>
          <p:nvPr/>
        </p:nvSpPr>
        <p:spPr>
          <a:xfrm>
            <a:off x="3519488" y="398660"/>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của CPU</a:t>
            </a:r>
            <a:endParaRPr lang="en-US" sz="5000" b="1" dirty="0">
              <a:solidFill>
                <a:srgbClr val="00009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893AF99-174A-41E1-BE88-192FB470E6BA}"/>
              </a:ext>
            </a:extLst>
          </p:cNvPr>
          <p:cNvSpPr/>
          <p:nvPr/>
        </p:nvSpPr>
        <p:spPr>
          <a:xfrm>
            <a:off x="1239043" y="2224083"/>
            <a:ext cx="18849181" cy="3093154"/>
          </a:xfrm>
          <a:prstGeom prst="rect">
            <a:avLst/>
          </a:prstGeom>
        </p:spPr>
        <p:txBody>
          <a:bodyPr wrap="square">
            <a:spAutoFit/>
          </a:bodyPr>
          <a:lstStyle/>
          <a:p>
            <a:pPr algn="just"/>
            <a:r>
              <a:rPr lang="vi-VN" b="1">
                <a:solidFill>
                  <a:srgbClr val="000000"/>
                </a:solidFill>
                <a:latin typeface="__Inter_1870e5"/>
              </a:rPr>
              <a:t>Tên thương hiệu (Brand)</a:t>
            </a:r>
          </a:p>
          <a:p>
            <a:pPr algn="just"/>
            <a:r>
              <a:rPr lang="vi-VN">
                <a:solidFill>
                  <a:srgbClr val="000000"/>
                </a:solidFill>
                <a:latin typeface="__Inter_1870e5"/>
              </a:rPr>
              <a:t>Cấu trúc tên CPU của Intel bắt đầu với thương hiệu của bộ xử lý - dòng sản phẩm tổng quát mà bộ xử lý được tạo ra. Các tên bộ xử lý Intel phổ biến nhất bắt đầu với Intel Core hoặc cách đặt tên thương hiệu mới - Intel Processor (thay thế dòng sản phẩm Intel Pentium và Intel Celeron từ năm 2023).</a:t>
            </a:r>
            <a:endParaRPr lang="vi-VN" b="0" i="0">
              <a:solidFill>
                <a:srgbClr val="000000"/>
              </a:solidFill>
              <a:effectLst/>
              <a:latin typeface="__Inter_1870e5"/>
            </a:endParaRPr>
          </a:p>
        </p:txBody>
      </p:sp>
      <p:sp>
        <p:nvSpPr>
          <p:cNvPr id="3" name="Rectangle 2">
            <a:extLst>
              <a:ext uri="{FF2B5EF4-FFF2-40B4-BE49-F238E27FC236}">
                <a16:creationId xmlns:a16="http://schemas.microsoft.com/office/drawing/2014/main" id="{F32BECE3-FC46-4747-A541-D24FC99133C7}"/>
              </a:ext>
            </a:extLst>
          </p:cNvPr>
          <p:cNvSpPr/>
          <p:nvPr/>
        </p:nvSpPr>
        <p:spPr>
          <a:xfrm>
            <a:off x="1239043" y="5317237"/>
            <a:ext cx="19639757" cy="3693319"/>
          </a:xfrm>
          <a:prstGeom prst="rect">
            <a:avLst/>
          </a:prstGeom>
        </p:spPr>
        <p:txBody>
          <a:bodyPr wrap="square">
            <a:spAutoFit/>
          </a:bodyPr>
          <a:lstStyle/>
          <a:p>
            <a:pPr algn="just"/>
            <a:r>
              <a:rPr lang="en-US" b="1">
                <a:solidFill>
                  <a:srgbClr val="000000"/>
                </a:solidFill>
                <a:latin typeface="__Inter_1870e5"/>
              </a:rPr>
              <a:t>Dòng chip của thế hệ (ví dụ i3, i5, i7, …)</a:t>
            </a:r>
            <a:r>
              <a:rPr lang="vi-VN" b="1">
                <a:solidFill>
                  <a:srgbClr val="000000"/>
                </a:solidFill>
                <a:latin typeface="__Inter_1870e5"/>
              </a:rPr>
              <a:t> </a:t>
            </a:r>
            <a:endParaRPr lang="en-US" b="1">
              <a:solidFill>
                <a:srgbClr val="000000"/>
              </a:solidFill>
              <a:latin typeface="__Inter_1870e5"/>
            </a:endParaRPr>
          </a:p>
          <a:p>
            <a:pPr algn="just"/>
            <a:r>
              <a:rPr lang="vi-VN">
                <a:solidFill>
                  <a:srgbClr val="000000"/>
                </a:solidFill>
                <a:latin typeface="__Inter_1870e5"/>
              </a:rPr>
              <a:t>Dòng bộ xử lý Intel Core bao gồm một thương hiệu con trước các phần còn lại của tên một CPU. </a:t>
            </a:r>
            <a:endParaRPr lang="en-US">
              <a:solidFill>
                <a:srgbClr val="000000"/>
              </a:solidFill>
              <a:latin typeface="__Inter_1870e5"/>
            </a:endParaRPr>
          </a:p>
          <a:p>
            <a:pPr algn="just"/>
            <a:r>
              <a:rPr lang="vi-VN">
                <a:solidFill>
                  <a:srgbClr val="000000"/>
                </a:solidFill>
                <a:latin typeface="__Inter_1870e5"/>
              </a:rPr>
              <a:t>Bộ xử lý Intel Pentium và </a:t>
            </a:r>
            <a:r>
              <a:rPr lang="vi-VN">
                <a:solidFill>
                  <a:srgbClr val="000000"/>
                </a:solidFill>
                <a:latin typeface="__Inter_1870e5"/>
                <a:hlinkClick r:id="rId2">
                  <a:extLst>
                    <a:ext uri="{A12FA001-AC4F-418D-AE19-62706E023703}">
                      <ahyp:hlinkClr xmlns:ahyp="http://schemas.microsoft.com/office/drawing/2018/hyperlinkcolor" val="tx"/>
                    </a:ext>
                  </a:extLst>
                </a:hlinkClick>
              </a:rPr>
              <a:t>Intel Celeron</a:t>
            </a:r>
            <a:r>
              <a:rPr lang="vi-VN">
                <a:solidFill>
                  <a:srgbClr val="000000"/>
                </a:solidFill>
                <a:latin typeface="__Inter_1870e5"/>
              </a:rPr>
              <a:t> không sử dụng cách gọi này.</a:t>
            </a:r>
            <a:endParaRPr lang="en-US">
              <a:solidFill>
                <a:srgbClr val="000000"/>
              </a:solidFill>
              <a:latin typeface="__Inter_1870e5"/>
            </a:endParaRPr>
          </a:p>
          <a:p>
            <a:pPr algn="just"/>
            <a:r>
              <a:rPr lang="vi-VN">
                <a:solidFill>
                  <a:srgbClr val="000000"/>
                </a:solidFill>
                <a:latin typeface="__Inter_1870e5"/>
              </a:rPr>
              <a:t>Hiện nay, dòng bộ xử lý Intel Core bao gồm các thương hiệu con i3, i5, i7, và i9. Số điều chỉnh ở thương hiệu cao hơn sẽ cung cấp mức độ hiệu suất cao hơn. Ví dụ, một dòng vi xử lý trong cùng gia đình thì i9 sẽ mạnh hơn i7, i7 sẽ mạnh hơn i5 và i5 sẽ mạnh hơn i3.</a:t>
            </a:r>
            <a:endParaRPr lang="en-US">
              <a:solidFill>
                <a:srgbClr val="000000"/>
              </a:solidFill>
              <a:latin typeface="__Inter_1870e5"/>
            </a:endParaRPr>
          </a:p>
        </p:txBody>
      </p:sp>
      <p:sp>
        <p:nvSpPr>
          <p:cNvPr id="6" name="Rectangle 5">
            <a:extLst>
              <a:ext uri="{FF2B5EF4-FFF2-40B4-BE49-F238E27FC236}">
                <a16:creationId xmlns:a16="http://schemas.microsoft.com/office/drawing/2014/main" id="{CDAEB7F2-6D8F-47C5-8FC4-7750D5E9394A}"/>
              </a:ext>
            </a:extLst>
          </p:cNvPr>
          <p:cNvSpPr/>
          <p:nvPr/>
        </p:nvSpPr>
        <p:spPr>
          <a:xfrm>
            <a:off x="1239040" y="9374040"/>
            <a:ext cx="19334957" cy="692497"/>
          </a:xfrm>
          <a:prstGeom prst="rect">
            <a:avLst/>
          </a:prstGeom>
        </p:spPr>
        <p:txBody>
          <a:bodyPr wrap="square">
            <a:spAutoFit/>
          </a:bodyPr>
          <a:lstStyle/>
          <a:p>
            <a:pPr algn="just"/>
            <a:r>
              <a:rPr lang="en-US" b="1">
                <a:solidFill>
                  <a:srgbClr val="000000"/>
                </a:solidFill>
                <a:latin typeface="__Inter_1870e5"/>
              </a:rPr>
              <a:t>Số thứ tự của thế hệ ra mắt (ví dụ: thế hệ 10, 11, 12…)</a:t>
            </a:r>
            <a:endParaRPr lang="en-US" b="1" i="0">
              <a:solidFill>
                <a:srgbClr val="000000"/>
              </a:solidFill>
              <a:effectLst/>
              <a:latin typeface="__Inter_1870e5"/>
            </a:endParaRPr>
          </a:p>
        </p:txBody>
      </p:sp>
      <p:sp>
        <p:nvSpPr>
          <p:cNvPr id="9" name="Rectangle 8">
            <a:extLst>
              <a:ext uri="{FF2B5EF4-FFF2-40B4-BE49-F238E27FC236}">
                <a16:creationId xmlns:a16="http://schemas.microsoft.com/office/drawing/2014/main" id="{9D9A79C1-7A0C-4A65-BE5C-FE1E2064FBFB}"/>
              </a:ext>
            </a:extLst>
          </p:cNvPr>
          <p:cNvSpPr/>
          <p:nvPr/>
        </p:nvSpPr>
        <p:spPr>
          <a:xfrm>
            <a:off x="1239039" y="10647501"/>
            <a:ext cx="19334957" cy="692497"/>
          </a:xfrm>
          <a:prstGeom prst="rect">
            <a:avLst/>
          </a:prstGeom>
        </p:spPr>
        <p:txBody>
          <a:bodyPr wrap="square">
            <a:spAutoFit/>
          </a:bodyPr>
          <a:lstStyle/>
          <a:p>
            <a:pPr algn="just"/>
            <a:r>
              <a:rPr lang="en-US" b="1">
                <a:solidFill>
                  <a:srgbClr val="000000"/>
                </a:solidFill>
                <a:latin typeface="__Inter_1870e5"/>
              </a:rPr>
              <a:t>Mã số của chip</a:t>
            </a:r>
            <a:endParaRPr lang="en-US" b="1" i="0">
              <a:solidFill>
                <a:srgbClr val="000000"/>
              </a:solidFill>
              <a:effectLst/>
              <a:latin typeface="__Inter_1870e5"/>
            </a:endParaRPr>
          </a:p>
        </p:txBody>
      </p:sp>
    </p:spTree>
    <p:extLst>
      <p:ext uri="{BB962C8B-B14F-4D97-AF65-F5344CB8AC3E}">
        <p14:creationId xmlns:p14="http://schemas.microsoft.com/office/powerpoint/2010/main" val="2975334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3F2E-648B-479D-80BA-7733F86B1A9D}"/>
              </a:ext>
            </a:extLst>
          </p:cNvPr>
          <p:cNvSpPr/>
          <p:nvPr/>
        </p:nvSpPr>
        <p:spPr>
          <a:xfrm>
            <a:off x="3671888" y="339319"/>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Hậu tố của CPU</a:t>
            </a:r>
            <a:endParaRPr lang="en-US" sz="5000" b="1" dirty="0">
              <a:solidFill>
                <a:srgbClr val="000090"/>
              </a:solidFill>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55E59CA7-808E-4BCA-A8C1-629C82EFA65E}"/>
              </a:ext>
            </a:extLst>
          </p:cNvPr>
          <p:cNvGraphicFramePr>
            <a:graphicFrameLocks noGrp="1"/>
          </p:cNvGraphicFramePr>
          <p:nvPr>
            <p:extLst>
              <p:ext uri="{D42A27DB-BD31-4B8C-83A1-F6EECF244321}">
                <p14:modId xmlns:p14="http://schemas.microsoft.com/office/powerpoint/2010/main" val="3464583460"/>
              </p:ext>
            </p:extLst>
          </p:nvPr>
        </p:nvGraphicFramePr>
        <p:xfrm>
          <a:off x="228601" y="2110110"/>
          <a:ext cx="21086762" cy="10989413"/>
        </p:xfrm>
        <a:graphic>
          <a:graphicData uri="http://schemas.openxmlformats.org/drawingml/2006/table">
            <a:tbl>
              <a:tblPr/>
              <a:tblGrid>
                <a:gridCol w="2343149">
                  <a:extLst>
                    <a:ext uri="{9D8B030D-6E8A-4147-A177-3AD203B41FA5}">
                      <a16:colId xmlns:a16="http://schemas.microsoft.com/office/drawing/2014/main" val="560761447"/>
                    </a:ext>
                  </a:extLst>
                </a:gridCol>
                <a:gridCol w="18743613">
                  <a:extLst>
                    <a:ext uri="{9D8B030D-6E8A-4147-A177-3AD203B41FA5}">
                      <a16:colId xmlns:a16="http://schemas.microsoft.com/office/drawing/2014/main" val="398933983"/>
                    </a:ext>
                  </a:extLst>
                </a:gridCol>
              </a:tblGrid>
              <a:tr h="384399">
                <a:tc>
                  <a:txBody>
                    <a:bodyPr/>
                    <a:lstStyle/>
                    <a:p>
                      <a:pPr algn="ctr" rtl="0"/>
                      <a:r>
                        <a:rPr lang="en-US" sz="3500" b="1">
                          <a:effectLst/>
                        </a:rPr>
                        <a:t>Tên hậu tố</a:t>
                      </a:r>
                      <a:endParaRPr lang="en-US" sz="3500">
                        <a:effectLst/>
                      </a:endParaRPr>
                    </a:p>
                  </a:txBody>
                  <a:tcPr marL="41333" marR="41333" marT="31000" marB="31000" anchor="ctr">
                    <a:lnL w="9525" cap="flat" cmpd="sng" algn="ctr">
                      <a:solidFill>
                        <a:srgbClr val="B04A6B"/>
                      </a:solidFill>
                      <a:prstDash val="solid"/>
                      <a:round/>
                      <a:headEnd type="none" w="med" len="med"/>
                      <a:tailEnd type="none" w="med" len="med"/>
                    </a:lnL>
                    <a:lnR w="9525" cap="flat" cmpd="sng" algn="ctr">
                      <a:solidFill>
                        <a:srgbClr val="30506B"/>
                      </a:solidFill>
                      <a:prstDash val="solid"/>
                      <a:round/>
                      <a:headEnd type="none" w="med" len="med"/>
                      <a:tailEnd type="none" w="med" len="med"/>
                    </a:lnR>
                    <a:lnT w="9525" cap="flat" cmpd="sng" algn="ctr">
                      <a:solidFill>
                        <a:srgbClr val="B04A6B"/>
                      </a:solidFill>
                      <a:prstDash val="solid"/>
                      <a:round/>
                      <a:headEnd type="none" w="med" len="med"/>
                      <a:tailEnd type="none" w="med" len="med"/>
                    </a:lnT>
                    <a:lnB w="9525" cap="flat" cmpd="sng" algn="ctr">
                      <a:solidFill>
                        <a:srgbClr val="B05C6B"/>
                      </a:solidFill>
                      <a:prstDash val="solid"/>
                      <a:round/>
                      <a:headEnd type="none" w="med" len="med"/>
                      <a:tailEnd type="none" w="med" len="med"/>
                    </a:lnB>
                    <a:solidFill>
                      <a:srgbClr val="FFFFFF"/>
                    </a:solidFill>
                  </a:tcPr>
                </a:tc>
                <a:tc>
                  <a:txBody>
                    <a:bodyPr/>
                    <a:lstStyle/>
                    <a:p>
                      <a:pPr algn="ctr" rtl="0"/>
                      <a:r>
                        <a:rPr lang="en-US" sz="3500" b="1">
                          <a:effectLst/>
                        </a:rPr>
                        <a:t>Ý nghĩa</a:t>
                      </a:r>
                      <a:endParaRPr lang="en-US" sz="3500">
                        <a:effectLst/>
                      </a:endParaRPr>
                    </a:p>
                  </a:txBody>
                  <a:tcPr marL="41333" marR="41333" marT="31000" marB="31000" anchor="ctr">
                    <a:lnL w="9525" cap="flat" cmpd="sng" algn="ctr">
                      <a:solidFill>
                        <a:srgbClr val="30506B"/>
                      </a:solidFill>
                      <a:prstDash val="solid"/>
                      <a:round/>
                      <a:headEnd type="none" w="med" len="med"/>
                      <a:tailEnd type="none" w="med" len="med"/>
                    </a:lnL>
                    <a:lnR w="9525" cap="flat" cmpd="sng" algn="ctr">
                      <a:solidFill>
                        <a:srgbClr val="30506B"/>
                      </a:solidFill>
                      <a:prstDash val="solid"/>
                      <a:round/>
                      <a:headEnd type="none" w="med" len="med"/>
                      <a:tailEnd type="none" w="med" len="med"/>
                    </a:lnR>
                    <a:lnT w="9525" cap="flat" cmpd="sng" algn="ctr">
                      <a:solidFill>
                        <a:srgbClr val="30506B"/>
                      </a:solidFill>
                      <a:prstDash val="solid"/>
                      <a:round/>
                      <a:headEnd type="none" w="med" len="med"/>
                      <a:tailEnd type="none" w="med" len="med"/>
                    </a:lnT>
                    <a:lnB w="9525" cap="flat" cmpd="sng" algn="ctr">
                      <a:solidFill>
                        <a:srgbClr val="305D6B"/>
                      </a:solidFill>
                      <a:prstDash val="solid"/>
                      <a:round/>
                      <a:headEnd type="none" w="med" len="med"/>
                      <a:tailEnd type="none" w="med" len="med"/>
                    </a:lnB>
                    <a:solidFill>
                      <a:srgbClr val="FFFFFF"/>
                    </a:solidFill>
                  </a:tcPr>
                </a:tc>
                <a:extLst>
                  <a:ext uri="{0D108BD9-81ED-4DB2-BD59-A6C34878D82A}">
                    <a16:rowId xmlns:a16="http://schemas.microsoft.com/office/drawing/2014/main" val="1837947722"/>
                  </a:ext>
                </a:extLst>
              </a:tr>
              <a:tr h="706798">
                <a:tc>
                  <a:txBody>
                    <a:bodyPr/>
                    <a:lstStyle/>
                    <a:p>
                      <a:pPr algn="ctr" rtl="0"/>
                      <a:r>
                        <a:rPr lang="en-US" sz="3500" b="1">
                          <a:effectLst/>
                        </a:rPr>
                        <a:t>G1-G7</a:t>
                      </a:r>
                      <a:endParaRPr lang="en-US" sz="3500">
                        <a:effectLst/>
                      </a:endParaRPr>
                    </a:p>
                  </a:txBody>
                  <a:tcPr marL="41333" marR="41333" marT="31000" marB="31000" anchor="ctr">
                    <a:lnL w="9525" cap="flat" cmpd="sng" algn="ctr">
                      <a:solidFill>
                        <a:srgbClr val="B05C6B"/>
                      </a:solidFill>
                      <a:prstDash val="solid"/>
                      <a:round/>
                      <a:headEnd type="none" w="med" len="med"/>
                      <a:tailEnd type="none" w="med" len="med"/>
                    </a:lnL>
                    <a:lnR w="9525" cap="flat" cmpd="sng" algn="ctr">
                      <a:solidFill>
                        <a:srgbClr val="305D6B"/>
                      </a:solidFill>
                      <a:prstDash val="solid"/>
                      <a:round/>
                      <a:headEnd type="none" w="med" len="med"/>
                      <a:tailEnd type="none" w="med" len="med"/>
                    </a:lnR>
                    <a:lnT w="9525" cap="flat" cmpd="sng" algn="ctr">
                      <a:solidFill>
                        <a:srgbClr val="B05C6B"/>
                      </a:solidFill>
                      <a:prstDash val="solid"/>
                      <a:round/>
                      <a:headEnd type="none" w="med" len="med"/>
                      <a:tailEnd type="none" w="med" len="med"/>
                    </a:lnT>
                    <a:lnB w="9525" cap="flat" cmpd="sng" algn="ctr">
                      <a:solidFill>
                        <a:srgbClr val="705D6B"/>
                      </a:solidFill>
                      <a:prstDash val="solid"/>
                      <a:round/>
                      <a:headEnd type="none" w="med" len="med"/>
                      <a:tailEnd type="none" w="med" len="med"/>
                    </a:lnB>
                    <a:solidFill>
                      <a:srgbClr val="FFFFFF"/>
                    </a:solidFill>
                  </a:tcPr>
                </a:tc>
                <a:tc>
                  <a:txBody>
                    <a:bodyPr/>
                    <a:lstStyle/>
                    <a:p>
                      <a:pPr rtl="0"/>
                      <a:r>
                        <a:rPr lang="en-US" sz="3500">
                          <a:effectLst/>
                          <a:latin typeface="Times New Roman" panose="02020603050405020304" pitchFamily="18" charset="0"/>
                          <a:cs typeface="Times New Roman" panose="02020603050405020304" pitchFamily="18" charset="0"/>
                        </a:rPr>
                        <a:t>Đánh giá cấp độ đồ họa trên chip, các dòng G càng cao thì cấu hình đồ họa càng tốt</a:t>
                      </a:r>
                    </a:p>
                  </a:txBody>
                  <a:tcPr marL="41333" marR="41333" marT="31000" marB="31000" anchor="ctr">
                    <a:lnL w="9525" cap="flat" cmpd="sng" algn="ctr">
                      <a:solidFill>
                        <a:srgbClr val="305D6B"/>
                      </a:solidFill>
                      <a:prstDash val="solid"/>
                      <a:round/>
                      <a:headEnd type="none" w="med" len="med"/>
                      <a:tailEnd type="none" w="med" len="med"/>
                    </a:lnL>
                    <a:lnR w="9525" cap="flat" cmpd="sng" algn="ctr">
                      <a:solidFill>
                        <a:srgbClr val="305D6B"/>
                      </a:solidFill>
                      <a:prstDash val="solid"/>
                      <a:round/>
                      <a:headEnd type="none" w="med" len="med"/>
                      <a:tailEnd type="none" w="med" len="med"/>
                    </a:lnR>
                    <a:lnT w="9525" cap="flat" cmpd="sng" algn="ctr">
                      <a:solidFill>
                        <a:srgbClr val="305D6B"/>
                      </a:solidFill>
                      <a:prstDash val="solid"/>
                      <a:round/>
                      <a:headEnd type="none" w="med" len="med"/>
                      <a:tailEnd type="none" w="med" len="med"/>
                    </a:lnT>
                    <a:lnB w="9525" cap="flat" cmpd="sng" algn="ctr">
                      <a:solidFill>
                        <a:srgbClr val="30616B"/>
                      </a:solidFill>
                      <a:prstDash val="solid"/>
                      <a:round/>
                      <a:headEnd type="none" w="med" len="med"/>
                      <a:tailEnd type="none" w="med" len="med"/>
                    </a:lnB>
                    <a:solidFill>
                      <a:srgbClr val="FFFFFF"/>
                    </a:solidFill>
                  </a:tcPr>
                </a:tc>
                <a:extLst>
                  <a:ext uri="{0D108BD9-81ED-4DB2-BD59-A6C34878D82A}">
                    <a16:rowId xmlns:a16="http://schemas.microsoft.com/office/drawing/2014/main" val="2764709354"/>
                  </a:ext>
                </a:extLst>
              </a:tr>
              <a:tr h="706798">
                <a:tc>
                  <a:txBody>
                    <a:bodyPr/>
                    <a:lstStyle/>
                    <a:p>
                      <a:pPr algn="ctr" rtl="0"/>
                      <a:r>
                        <a:rPr lang="en-US" sz="3500" b="1">
                          <a:effectLst/>
                        </a:rPr>
                        <a:t>F</a:t>
                      </a:r>
                      <a:endParaRPr lang="en-US" sz="3500">
                        <a:effectLst/>
                      </a:endParaRPr>
                    </a:p>
                  </a:txBody>
                  <a:tcPr marL="41333" marR="41333" marT="31000" marB="31000" anchor="ctr">
                    <a:lnL w="9525" cap="flat" cmpd="sng" algn="ctr">
                      <a:solidFill>
                        <a:srgbClr val="705D6B"/>
                      </a:solidFill>
                      <a:prstDash val="solid"/>
                      <a:round/>
                      <a:headEnd type="none" w="med" len="med"/>
                      <a:tailEnd type="none" w="med" len="med"/>
                    </a:lnL>
                    <a:lnR w="9525" cap="flat" cmpd="sng" algn="ctr">
                      <a:solidFill>
                        <a:srgbClr val="30616B"/>
                      </a:solidFill>
                      <a:prstDash val="solid"/>
                      <a:round/>
                      <a:headEnd type="none" w="med" len="med"/>
                      <a:tailEnd type="none" w="med" len="med"/>
                    </a:lnR>
                    <a:lnT w="9525" cap="flat" cmpd="sng" algn="ctr">
                      <a:solidFill>
                        <a:srgbClr val="705D6B"/>
                      </a:solidFill>
                      <a:prstDash val="solid"/>
                      <a:round/>
                      <a:headEnd type="none" w="med" len="med"/>
                      <a:tailEnd type="none" w="med" len="med"/>
                    </a:lnT>
                    <a:lnB w="9525" cap="flat" cmpd="sng" algn="ctr">
                      <a:solidFill>
                        <a:srgbClr val="B0656B"/>
                      </a:solidFill>
                      <a:prstDash val="solid"/>
                      <a:round/>
                      <a:headEnd type="none" w="med" len="med"/>
                      <a:tailEnd type="none" w="med" len="med"/>
                    </a:lnB>
                    <a:solidFill>
                      <a:srgbClr val="FFFFFF"/>
                    </a:solidFill>
                  </a:tcPr>
                </a:tc>
                <a:tc>
                  <a:txBody>
                    <a:bodyPr/>
                    <a:lstStyle/>
                    <a:p>
                      <a:pPr rtl="0"/>
                      <a:r>
                        <a:rPr lang="en-US" sz="3500">
                          <a:effectLst/>
                          <a:latin typeface="Times New Roman" panose="02020603050405020304" pitchFamily="18" charset="0"/>
                          <a:cs typeface="Times New Roman" panose="02020603050405020304" pitchFamily="18" charset="0"/>
                        </a:rPr>
                        <a:t>Yêu cầu trang bị card đồ họa rời để hoạt động tốt</a:t>
                      </a:r>
                    </a:p>
                  </a:txBody>
                  <a:tcPr marL="41333" marR="41333" marT="31000" marB="31000" anchor="ctr">
                    <a:lnL w="9525" cap="flat" cmpd="sng" algn="ctr">
                      <a:solidFill>
                        <a:srgbClr val="30616B"/>
                      </a:solidFill>
                      <a:prstDash val="solid"/>
                      <a:round/>
                      <a:headEnd type="none" w="med" len="med"/>
                      <a:tailEnd type="none" w="med" len="med"/>
                    </a:lnL>
                    <a:lnR w="9525" cap="flat" cmpd="sng" algn="ctr">
                      <a:solidFill>
                        <a:srgbClr val="30616B"/>
                      </a:solidFill>
                      <a:prstDash val="solid"/>
                      <a:round/>
                      <a:headEnd type="none" w="med" len="med"/>
                      <a:tailEnd type="none" w="med" len="med"/>
                    </a:lnR>
                    <a:lnT w="9525" cap="flat" cmpd="sng" algn="ctr">
                      <a:solidFill>
                        <a:srgbClr val="30616B"/>
                      </a:solidFill>
                      <a:prstDash val="solid"/>
                      <a:round/>
                      <a:headEnd type="none" w="med" len="med"/>
                      <a:tailEnd type="none" w="med" len="med"/>
                    </a:lnT>
                    <a:lnB w="9525" cap="flat" cmpd="sng" algn="ctr">
                      <a:solidFill>
                        <a:srgbClr val="705B6B"/>
                      </a:solidFill>
                      <a:prstDash val="solid"/>
                      <a:round/>
                      <a:headEnd type="none" w="med" len="med"/>
                      <a:tailEnd type="none" w="med" len="med"/>
                    </a:lnB>
                    <a:solidFill>
                      <a:srgbClr val="FFFFFF"/>
                    </a:solidFill>
                  </a:tcPr>
                </a:tc>
                <a:extLst>
                  <a:ext uri="{0D108BD9-81ED-4DB2-BD59-A6C34878D82A}">
                    <a16:rowId xmlns:a16="http://schemas.microsoft.com/office/drawing/2014/main" val="3312469397"/>
                  </a:ext>
                </a:extLst>
              </a:tr>
              <a:tr h="384399">
                <a:tc>
                  <a:txBody>
                    <a:bodyPr/>
                    <a:lstStyle/>
                    <a:p>
                      <a:pPr algn="ctr" rtl="0"/>
                      <a:r>
                        <a:rPr lang="en-US" sz="3500" b="1">
                          <a:effectLst/>
                        </a:rPr>
                        <a:t>G</a:t>
                      </a:r>
                      <a:endParaRPr lang="en-US" sz="3500">
                        <a:effectLst/>
                      </a:endParaRPr>
                    </a:p>
                  </a:txBody>
                  <a:tcPr marL="41333" marR="41333" marT="31000" marB="31000" anchor="ctr">
                    <a:lnL w="9525" cap="flat" cmpd="sng" algn="ctr">
                      <a:solidFill>
                        <a:srgbClr val="B0656B"/>
                      </a:solidFill>
                      <a:prstDash val="solid"/>
                      <a:round/>
                      <a:headEnd type="none" w="med" len="med"/>
                      <a:tailEnd type="none" w="med" len="med"/>
                    </a:lnL>
                    <a:lnR w="9525" cap="flat" cmpd="sng" algn="ctr">
                      <a:solidFill>
                        <a:srgbClr val="705B6B"/>
                      </a:solidFill>
                      <a:prstDash val="solid"/>
                      <a:round/>
                      <a:headEnd type="none" w="med" len="med"/>
                      <a:tailEnd type="none" w="med" len="med"/>
                    </a:lnR>
                    <a:lnT w="9525" cap="flat" cmpd="sng" algn="ctr">
                      <a:solidFill>
                        <a:srgbClr val="B0656B"/>
                      </a:solidFill>
                      <a:prstDash val="solid"/>
                      <a:round/>
                      <a:headEnd type="none" w="med" len="med"/>
                      <a:tailEnd type="none" w="med" len="med"/>
                    </a:lnT>
                    <a:lnB w="9525" cap="flat" cmpd="sng" algn="ctr">
                      <a:solidFill>
                        <a:srgbClr val="306A6B"/>
                      </a:solidFill>
                      <a:prstDash val="solid"/>
                      <a:round/>
                      <a:headEnd type="none" w="med" len="med"/>
                      <a:tailEnd type="none" w="med" len="med"/>
                    </a:lnB>
                    <a:solidFill>
                      <a:srgbClr val="FFFFFF"/>
                    </a:solidFill>
                  </a:tcPr>
                </a:tc>
                <a:tc>
                  <a:txBody>
                    <a:bodyPr/>
                    <a:lstStyle/>
                    <a:p>
                      <a:pPr rtl="0"/>
                      <a:r>
                        <a:rPr lang="en-US" sz="3500">
                          <a:effectLst/>
                          <a:latin typeface="Times New Roman" panose="02020603050405020304" pitchFamily="18" charset="0"/>
                          <a:cs typeface="Times New Roman" panose="02020603050405020304" pitchFamily="18" charset="0"/>
                        </a:rPr>
                        <a:t>Có tích hợp bộ xử lý đồ họa trên chip</a:t>
                      </a:r>
                    </a:p>
                  </a:txBody>
                  <a:tcPr marL="41333" marR="41333" marT="31000" marB="31000" anchor="ctr">
                    <a:lnL w="9525" cap="flat" cmpd="sng" algn="ctr">
                      <a:solidFill>
                        <a:srgbClr val="705B6B"/>
                      </a:solidFill>
                      <a:prstDash val="solid"/>
                      <a:round/>
                      <a:headEnd type="none" w="med" len="med"/>
                      <a:tailEnd type="none" w="med" len="med"/>
                    </a:lnL>
                    <a:lnR w="9525" cap="flat" cmpd="sng" algn="ctr">
                      <a:solidFill>
                        <a:srgbClr val="705B6B"/>
                      </a:solidFill>
                      <a:prstDash val="solid"/>
                      <a:round/>
                      <a:headEnd type="none" w="med" len="med"/>
                      <a:tailEnd type="none" w="med" len="med"/>
                    </a:lnR>
                    <a:lnT w="9525" cap="flat" cmpd="sng" algn="ctr">
                      <a:solidFill>
                        <a:srgbClr val="705B6B"/>
                      </a:solidFill>
                      <a:prstDash val="solid"/>
                      <a:round/>
                      <a:headEnd type="none" w="med" len="med"/>
                      <a:tailEnd type="none" w="med" len="med"/>
                    </a:lnT>
                    <a:lnB w="9525" cap="flat" cmpd="sng" algn="ctr">
                      <a:solidFill>
                        <a:srgbClr val="F0746B"/>
                      </a:solidFill>
                      <a:prstDash val="solid"/>
                      <a:round/>
                      <a:headEnd type="none" w="med" len="med"/>
                      <a:tailEnd type="none" w="med" len="med"/>
                    </a:lnB>
                    <a:solidFill>
                      <a:srgbClr val="FFFFFF"/>
                    </a:solidFill>
                  </a:tcPr>
                </a:tc>
                <a:extLst>
                  <a:ext uri="{0D108BD9-81ED-4DB2-BD59-A6C34878D82A}">
                    <a16:rowId xmlns:a16="http://schemas.microsoft.com/office/drawing/2014/main" val="3642971207"/>
                  </a:ext>
                </a:extLst>
              </a:tr>
              <a:tr h="384399">
                <a:tc>
                  <a:txBody>
                    <a:bodyPr/>
                    <a:lstStyle/>
                    <a:p>
                      <a:pPr algn="ctr" rtl="0"/>
                      <a:r>
                        <a:rPr lang="en-US" sz="3500" b="1">
                          <a:effectLst/>
                        </a:rPr>
                        <a:t>H</a:t>
                      </a:r>
                      <a:endParaRPr lang="en-US" sz="3500">
                        <a:effectLst/>
                      </a:endParaRPr>
                    </a:p>
                  </a:txBody>
                  <a:tcPr marL="41333" marR="41333" marT="31000" marB="31000" anchor="ctr">
                    <a:lnL w="9525" cap="flat" cmpd="sng" algn="ctr">
                      <a:solidFill>
                        <a:srgbClr val="306A6B"/>
                      </a:solidFill>
                      <a:prstDash val="solid"/>
                      <a:round/>
                      <a:headEnd type="none" w="med" len="med"/>
                      <a:tailEnd type="none" w="med" len="med"/>
                    </a:lnL>
                    <a:lnR w="9525" cap="flat" cmpd="sng" algn="ctr">
                      <a:solidFill>
                        <a:srgbClr val="F0746B"/>
                      </a:solidFill>
                      <a:prstDash val="solid"/>
                      <a:round/>
                      <a:headEnd type="none" w="med" len="med"/>
                      <a:tailEnd type="none" w="med" len="med"/>
                    </a:lnR>
                    <a:lnT w="9525" cap="flat" cmpd="sng" algn="ctr">
                      <a:solidFill>
                        <a:srgbClr val="306A6B"/>
                      </a:solidFill>
                      <a:prstDash val="solid"/>
                      <a:round/>
                      <a:headEnd type="none" w="med" len="med"/>
                      <a:tailEnd type="none" w="med" len="med"/>
                    </a:lnT>
                    <a:lnB w="9525" cap="flat" cmpd="sng" algn="ctr">
                      <a:solidFill>
                        <a:srgbClr val="30706B"/>
                      </a:solidFill>
                      <a:prstDash val="solid"/>
                      <a:round/>
                      <a:headEnd type="none" w="med" len="med"/>
                      <a:tailEnd type="none" w="med" len="med"/>
                    </a:lnB>
                    <a:solidFill>
                      <a:srgbClr val="FFFFFF"/>
                    </a:solidFill>
                  </a:tcPr>
                </a:tc>
                <a:tc>
                  <a:txBody>
                    <a:bodyPr/>
                    <a:lstStyle/>
                    <a:p>
                      <a:pPr rtl="0"/>
                      <a:r>
                        <a:rPr lang="en-US" sz="3500">
                          <a:effectLst/>
                          <a:latin typeface="Times New Roman" panose="02020603050405020304" pitchFamily="18" charset="0"/>
                          <a:cs typeface="Times New Roman" panose="02020603050405020304" pitchFamily="18" charset="0"/>
                        </a:rPr>
                        <a:t>Hiệu năng đồ họa cao</a:t>
                      </a:r>
                    </a:p>
                  </a:txBody>
                  <a:tcPr marL="41333" marR="41333" marT="31000" marB="31000" anchor="ctr">
                    <a:lnL w="9525" cap="flat" cmpd="sng" algn="ctr">
                      <a:solidFill>
                        <a:srgbClr val="F0746B"/>
                      </a:solidFill>
                      <a:prstDash val="solid"/>
                      <a:round/>
                      <a:headEnd type="none" w="med" len="med"/>
                      <a:tailEnd type="none" w="med" len="med"/>
                    </a:lnL>
                    <a:lnR w="9525" cap="flat" cmpd="sng" algn="ctr">
                      <a:solidFill>
                        <a:srgbClr val="F0746B"/>
                      </a:solidFill>
                      <a:prstDash val="solid"/>
                      <a:round/>
                      <a:headEnd type="none" w="med" len="med"/>
                      <a:tailEnd type="none" w="med" len="med"/>
                    </a:lnR>
                    <a:lnT w="9525" cap="flat" cmpd="sng" algn="ctr">
                      <a:solidFill>
                        <a:srgbClr val="F0746B"/>
                      </a:solidFill>
                      <a:prstDash val="solid"/>
                      <a:round/>
                      <a:headEnd type="none" w="med" len="med"/>
                      <a:tailEnd type="none" w="med" len="med"/>
                    </a:lnT>
                    <a:lnB w="9525" cap="flat" cmpd="sng" algn="ctr">
                      <a:solidFill>
                        <a:srgbClr val="F0776B"/>
                      </a:solidFill>
                      <a:prstDash val="solid"/>
                      <a:round/>
                      <a:headEnd type="none" w="med" len="med"/>
                      <a:tailEnd type="none" w="med" len="med"/>
                    </a:lnB>
                    <a:solidFill>
                      <a:srgbClr val="FFFFFF"/>
                    </a:solidFill>
                  </a:tcPr>
                </a:tc>
                <a:extLst>
                  <a:ext uri="{0D108BD9-81ED-4DB2-BD59-A6C34878D82A}">
                    <a16:rowId xmlns:a16="http://schemas.microsoft.com/office/drawing/2014/main" val="1036695694"/>
                  </a:ext>
                </a:extLst>
              </a:tr>
              <a:tr h="706798">
                <a:tc>
                  <a:txBody>
                    <a:bodyPr/>
                    <a:lstStyle/>
                    <a:p>
                      <a:pPr algn="ctr" rtl="0"/>
                      <a:r>
                        <a:rPr lang="en-US" sz="3500" b="1">
                          <a:effectLst/>
                        </a:rPr>
                        <a:t>K</a:t>
                      </a:r>
                      <a:endParaRPr lang="en-US" sz="3500">
                        <a:effectLst/>
                      </a:endParaRPr>
                    </a:p>
                  </a:txBody>
                  <a:tcPr marL="41333" marR="41333" marT="31000" marB="31000" anchor="ctr">
                    <a:lnL w="9525" cap="flat" cmpd="sng" algn="ctr">
                      <a:solidFill>
                        <a:srgbClr val="30706B"/>
                      </a:solidFill>
                      <a:prstDash val="solid"/>
                      <a:round/>
                      <a:headEnd type="none" w="med" len="med"/>
                      <a:tailEnd type="none" w="med" len="med"/>
                    </a:lnL>
                    <a:lnR w="9525" cap="flat" cmpd="sng" algn="ctr">
                      <a:solidFill>
                        <a:srgbClr val="F0776B"/>
                      </a:solidFill>
                      <a:prstDash val="solid"/>
                      <a:round/>
                      <a:headEnd type="none" w="med" len="med"/>
                      <a:tailEnd type="none" w="med" len="med"/>
                    </a:lnR>
                    <a:lnT w="9525" cap="flat" cmpd="sng" algn="ctr">
                      <a:solidFill>
                        <a:srgbClr val="30706B"/>
                      </a:solidFill>
                      <a:prstDash val="solid"/>
                      <a:round/>
                      <a:headEnd type="none" w="med" len="med"/>
                      <a:tailEnd type="none" w="med" len="med"/>
                    </a:lnT>
                    <a:lnB w="9525" cap="flat" cmpd="sng" algn="ctr">
                      <a:solidFill>
                        <a:srgbClr val="B0826B"/>
                      </a:solidFill>
                      <a:prstDash val="solid"/>
                      <a:round/>
                      <a:headEnd type="none" w="med" len="med"/>
                      <a:tailEnd type="none" w="med" len="med"/>
                    </a:lnB>
                    <a:solidFill>
                      <a:srgbClr val="FFFFFF"/>
                    </a:solidFill>
                  </a:tcPr>
                </a:tc>
                <a:tc>
                  <a:txBody>
                    <a:bodyPr/>
                    <a:lstStyle/>
                    <a:p>
                      <a:pPr rtl="0"/>
                      <a:r>
                        <a:rPr lang="en-US" sz="3500">
                          <a:effectLst/>
                          <a:latin typeface="Times New Roman" panose="02020603050405020304" pitchFamily="18" charset="0"/>
                          <a:cs typeface="Times New Roman" panose="02020603050405020304" pitchFamily="18" charset="0"/>
                        </a:rPr>
                        <a:t>Mở khóa xung nhịp, hỗ trợ ép xung giúp tăng hiệu suất</a:t>
                      </a:r>
                    </a:p>
                  </a:txBody>
                  <a:tcPr marL="41333" marR="41333" marT="31000" marB="31000" anchor="ctr">
                    <a:lnL w="9525" cap="flat" cmpd="sng" algn="ctr">
                      <a:solidFill>
                        <a:srgbClr val="F0776B"/>
                      </a:solidFill>
                      <a:prstDash val="solid"/>
                      <a:round/>
                      <a:headEnd type="none" w="med" len="med"/>
                      <a:tailEnd type="none" w="med" len="med"/>
                    </a:lnL>
                    <a:lnR w="9525" cap="flat" cmpd="sng" algn="ctr">
                      <a:solidFill>
                        <a:srgbClr val="F0776B"/>
                      </a:solidFill>
                      <a:prstDash val="solid"/>
                      <a:round/>
                      <a:headEnd type="none" w="med" len="med"/>
                      <a:tailEnd type="none" w="med" len="med"/>
                    </a:lnR>
                    <a:lnT w="9525" cap="flat" cmpd="sng" algn="ctr">
                      <a:solidFill>
                        <a:srgbClr val="F0776B"/>
                      </a:solidFill>
                      <a:prstDash val="solid"/>
                      <a:round/>
                      <a:headEnd type="none" w="med" len="med"/>
                      <a:tailEnd type="none" w="med" len="med"/>
                    </a:lnT>
                    <a:lnB w="9525" cap="flat" cmpd="sng" algn="ctr">
                      <a:solidFill>
                        <a:srgbClr val="F0886B"/>
                      </a:solidFill>
                      <a:prstDash val="solid"/>
                      <a:round/>
                      <a:headEnd type="none" w="med" len="med"/>
                      <a:tailEnd type="none" w="med" len="med"/>
                    </a:lnB>
                    <a:solidFill>
                      <a:srgbClr val="FFFFFF"/>
                    </a:solidFill>
                  </a:tcPr>
                </a:tc>
                <a:extLst>
                  <a:ext uri="{0D108BD9-81ED-4DB2-BD59-A6C34878D82A}">
                    <a16:rowId xmlns:a16="http://schemas.microsoft.com/office/drawing/2014/main" val="3173012018"/>
                  </a:ext>
                </a:extLst>
              </a:tr>
              <a:tr h="706798">
                <a:tc>
                  <a:txBody>
                    <a:bodyPr/>
                    <a:lstStyle/>
                    <a:p>
                      <a:pPr algn="ctr" rtl="0"/>
                      <a:r>
                        <a:rPr lang="en-US" sz="3500" b="1">
                          <a:effectLst/>
                        </a:rPr>
                        <a:t>HK</a:t>
                      </a:r>
                      <a:endParaRPr lang="en-US" sz="3500">
                        <a:effectLst/>
                      </a:endParaRPr>
                    </a:p>
                  </a:txBody>
                  <a:tcPr marL="41333" marR="41333" marT="31000" marB="31000" anchor="ctr">
                    <a:lnL w="9525" cap="flat" cmpd="sng" algn="ctr">
                      <a:solidFill>
                        <a:srgbClr val="B0826B"/>
                      </a:solidFill>
                      <a:prstDash val="solid"/>
                      <a:round/>
                      <a:headEnd type="none" w="med" len="med"/>
                      <a:tailEnd type="none" w="med" len="med"/>
                    </a:lnL>
                    <a:lnR w="9525" cap="flat" cmpd="sng" algn="ctr">
                      <a:solidFill>
                        <a:srgbClr val="F0886B"/>
                      </a:solidFill>
                      <a:prstDash val="solid"/>
                      <a:round/>
                      <a:headEnd type="none" w="med" len="med"/>
                      <a:tailEnd type="none" w="med" len="med"/>
                    </a:lnR>
                    <a:lnT w="9525" cap="flat" cmpd="sng" algn="ctr">
                      <a:solidFill>
                        <a:srgbClr val="B0826B"/>
                      </a:solidFill>
                      <a:prstDash val="solid"/>
                      <a:round/>
                      <a:headEnd type="none" w="med" len="med"/>
                      <a:tailEnd type="none" w="med" len="med"/>
                    </a:lnT>
                    <a:lnB w="9525" cap="flat" cmpd="sng" algn="ctr">
                      <a:solidFill>
                        <a:srgbClr val="70946B"/>
                      </a:solidFill>
                      <a:prstDash val="solid"/>
                      <a:round/>
                      <a:headEnd type="none" w="med" len="med"/>
                      <a:tailEnd type="none" w="med" len="med"/>
                    </a:lnB>
                    <a:solidFill>
                      <a:srgbClr val="FFFFFF"/>
                    </a:solidFill>
                  </a:tcPr>
                </a:tc>
                <a:tc>
                  <a:txBody>
                    <a:bodyPr/>
                    <a:lstStyle/>
                    <a:p>
                      <a:pPr rtl="0"/>
                      <a:r>
                        <a:rPr lang="vi-VN" sz="3500">
                          <a:effectLst/>
                          <a:latin typeface="Times New Roman" panose="02020603050405020304" pitchFamily="18" charset="0"/>
                          <a:cs typeface="Times New Roman" panose="02020603050405020304" pitchFamily="18" charset="0"/>
                        </a:rPr>
                        <a:t>Phiên bản cao cấp, tối ưu cho việc sử dụng di động, mở khóa xung nhịp</a:t>
                      </a:r>
                    </a:p>
                  </a:txBody>
                  <a:tcPr marL="41333" marR="41333" marT="31000" marB="31000" anchor="ctr">
                    <a:lnL w="9525" cap="flat" cmpd="sng" algn="ctr">
                      <a:solidFill>
                        <a:srgbClr val="F0886B"/>
                      </a:solidFill>
                      <a:prstDash val="solid"/>
                      <a:round/>
                      <a:headEnd type="none" w="med" len="med"/>
                      <a:tailEnd type="none" w="med" len="med"/>
                    </a:lnL>
                    <a:lnR w="9525" cap="flat" cmpd="sng" algn="ctr">
                      <a:solidFill>
                        <a:srgbClr val="F0886B"/>
                      </a:solidFill>
                      <a:prstDash val="solid"/>
                      <a:round/>
                      <a:headEnd type="none" w="med" len="med"/>
                      <a:tailEnd type="none" w="med" len="med"/>
                    </a:lnR>
                    <a:lnT w="9525" cap="flat" cmpd="sng" algn="ctr">
                      <a:solidFill>
                        <a:srgbClr val="F0886B"/>
                      </a:solidFill>
                      <a:prstDash val="solid"/>
                      <a:round/>
                      <a:headEnd type="none" w="med" len="med"/>
                      <a:tailEnd type="none" w="med" len="med"/>
                    </a:lnT>
                    <a:lnB w="9525" cap="flat" cmpd="sng" algn="ctr">
                      <a:solidFill>
                        <a:srgbClr val="B0936B"/>
                      </a:solidFill>
                      <a:prstDash val="solid"/>
                      <a:round/>
                      <a:headEnd type="none" w="med" len="med"/>
                      <a:tailEnd type="none" w="med" len="med"/>
                    </a:lnB>
                    <a:solidFill>
                      <a:srgbClr val="FFFFFF"/>
                    </a:solidFill>
                  </a:tcPr>
                </a:tc>
                <a:extLst>
                  <a:ext uri="{0D108BD9-81ED-4DB2-BD59-A6C34878D82A}">
                    <a16:rowId xmlns:a16="http://schemas.microsoft.com/office/drawing/2014/main" val="3005736781"/>
                  </a:ext>
                </a:extLst>
              </a:tr>
              <a:tr h="906023">
                <a:tc>
                  <a:txBody>
                    <a:bodyPr/>
                    <a:lstStyle/>
                    <a:p>
                      <a:pPr algn="ctr" rtl="0"/>
                      <a:r>
                        <a:rPr lang="en-US" sz="3500" b="1">
                          <a:effectLst/>
                        </a:rPr>
                        <a:t>M</a:t>
                      </a:r>
                      <a:endParaRPr lang="en-US" sz="3500">
                        <a:effectLst/>
                      </a:endParaRPr>
                    </a:p>
                  </a:txBody>
                  <a:tcPr marL="41333" marR="41333" marT="31000" marB="31000" anchor="ctr">
                    <a:lnL w="9525" cap="flat" cmpd="sng" algn="ctr">
                      <a:solidFill>
                        <a:srgbClr val="70946B"/>
                      </a:solidFill>
                      <a:prstDash val="solid"/>
                      <a:round/>
                      <a:headEnd type="none" w="med" len="med"/>
                      <a:tailEnd type="none" w="med" len="med"/>
                    </a:lnL>
                    <a:lnR w="9525" cap="flat" cmpd="sng" algn="ctr">
                      <a:solidFill>
                        <a:srgbClr val="B0936B"/>
                      </a:solidFill>
                      <a:prstDash val="solid"/>
                      <a:round/>
                      <a:headEnd type="none" w="med" len="med"/>
                      <a:tailEnd type="none" w="med" len="med"/>
                    </a:lnR>
                    <a:lnT w="9525" cap="flat" cmpd="sng" algn="ctr">
                      <a:solidFill>
                        <a:srgbClr val="70946B"/>
                      </a:solidFill>
                      <a:prstDash val="solid"/>
                      <a:round/>
                      <a:headEnd type="none" w="med" len="med"/>
                      <a:tailEnd type="none" w="med" len="med"/>
                    </a:lnT>
                    <a:lnB w="9525" cap="flat" cmpd="sng" algn="ctr">
                      <a:solidFill>
                        <a:srgbClr val="30946B"/>
                      </a:solidFill>
                      <a:prstDash val="solid"/>
                      <a:round/>
                      <a:headEnd type="none" w="med" len="med"/>
                      <a:tailEnd type="none" w="med" len="med"/>
                    </a:lnB>
                    <a:solidFill>
                      <a:srgbClr val="FFFFFF"/>
                    </a:solidFill>
                  </a:tcPr>
                </a:tc>
                <a:tc>
                  <a:txBody>
                    <a:bodyPr/>
                    <a:lstStyle/>
                    <a:p>
                      <a:pPr rtl="0"/>
                      <a:r>
                        <a:rPr lang="vi-VN" sz="3500">
                          <a:effectLst/>
                          <a:latin typeface="Times New Roman" panose="02020603050405020304" pitchFamily="18" charset="0"/>
                          <a:cs typeface="Times New Roman" panose="02020603050405020304" pitchFamily="18" charset="0"/>
                        </a:rPr>
                        <a:t>Bộ vi xử lý dành cho điện thoại hoặc laptop phân khúc mỏng nhẹ, tiết kiệm về kích thước và năng lượng</a:t>
                      </a:r>
                    </a:p>
                  </a:txBody>
                  <a:tcPr marL="41333" marR="41333" marT="31000" marB="31000" anchor="ctr">
                    <a:lnL w="9525" cap="flat" cmpd="sng" algn="ctr">
                      <a:solidFill>
                        <a:srgbClr val="B0936B"/>
                      </a:solidFill>
                      <a:prstDash val="solid"/>
                      <a:round/>
                      <a:headEnd type="none" w="med" len="med"/>
                      <a:tailEnd type="none" w="med" len="med"/>
                    </a:lnL>
                    <a:lnR w="9525" cap="flat" cmpd="sng" algn="ctr">
                      <a:solidFill>
                        <a:srgbClr val="B0936B"/>
                      </a:solidFill>
                      <a:prstDash val="solid"/>
                      <a:round/>
                      <a:headEnd type="none" w="med" len="med"/>
                      <a:tailEnd type="none" w="med" len="med"/>
                    </a:lnR>
                    <a:lnT w="9525" cap="flat" cmpd="sng" algn="ctr">
                      <a:solidFill>
                        <a:srgbClr val="B0936B"/>
                      </a:solidFill>
                      <a:prstDash val="solid"/>
                      <a:round/>
                      <a:headEnd type="none" w="med" len="med"/>
                      <a:tailEnd type="none" w="med" len="med"/>
                    </a:lnT>
                    <a:lnB w="9525" cap="flat" cmpd="sng" algn="ctr">
                      <a:solidFill>
                        <a:srgbClr val="B0936B"/>
                      </a:solidFill>
                      <a:prstDash val="solid"/>
                      <a:round/>
                      <a:headEnd type="none" w="med" len="med"/>
                      <a:tailEnd type="none" w="med" len="med"/>
                    </a:lnB>
                    <a:solidFill>
                      <a:srgbClr val="FFFFFF"/>
                    </a:solidFill>
                  </a:tcPr>
                </a:tc>
                <a:extLst>
                  <a:ext uri="{0D108BD9-81ED-4DB2-BD59-A6C34878D82A}">
                    <a16:rowId xmlns:a16="http://schemas.microsoft.com/office/drawing/2014/main" val="3683258909"/>
                  </a:ext>
                </a:extLst>
              </a:tr>
              <a:tr h="384399">
                <a:tc>
                  <a:txBody>
                    <a:bodyPr/>
                    <a:lstStyle/>
                    <a:p>
                      <a:pPr algn="ctr" rtl="0"/>
                      <a:r>
                        <a:rPr lang="en-US" sz="3500" b="1">
                          <a:effectLst/>
                        </a:rPr>
                        <a:t>Q</a:t>
                      </a:r>
                      <a:endParaRPr lang="en-US" sz="3500">
                        <a:effectLst/>
                      </a:endParaRPr>
                    </a:p>
                  </a:txBody>
                  <a:tcPr marL="41333" marR="41333" marT="31000" marB="31000" anchor="ctr">
                    <a:lnL w="9525" cap="flat" cmpd="sng" algn="ctr">
                      <a:solidFill>
                        <a:srgbClr val="30946B"/>
                      </a:solidFill>
                      <a:prstDash val="solid"/>
                      <a:round/>
                      <a:headEnd type="none" w="med" len="med"/>
                      <a:tailEnd type="none" w="med" len="med"/>
                    </a:lnL>
                    <a:lnR w="9525" cap="flat" cmpd="sng" algn="ctr">
                      <a:solidFill>
                        <a:srgbClr val="B0936B"/>
                      </a:solidFill>
                      <a:prstDash val="solid"/>
                      <a:round/>
                      <a:headEnd type="none" w="med" len="med"/>
                      <a:tailEnd type="none" w="med" len="med"/>
                    </a:lnR>
                    <a:lnT w="9525" cap="flat" cmpd="sng" algn="ctr">
                      <a:solidFill>
                        <a:srgbClr val="30946B"/>
                      </a:solidFill>
                      <a:prstDash val="solid"/>
                      <a:round/>
                      <a:headEnd type="none" w="med" len="med"/>
                      <a:tailEnd type="none" w="med" len="med"/>
                    </a:lnT>
                    <a:lnB w="9525" cap="flat" cmpd="sng" algn="ctr">
                      <a:solidFill>
                        <a:srgbClr val="30216B"/>
                      </a:solidFill>
                      <a:prstDash val="solid"/>
                      <a:round/>
                      <a:headEnd type="none" w="med" len="med"/>
                      <a:tailEnd type="none" w="med" len="med"/>
                    </a:lnB>
                    <a:solidFill>
                      <a:srgbClr val="FFFFFF"/>
                    </a:solidFill>
                  </a:tcPr>
                </a:tc>
                <a:tc>
                  <a:txBody>
                    <a:bodyPr/>
                    <a:lstStyle/>
                    <a:p>
                      <a:pPr rtl="0"/>
                      <a:r>
                        <a:rPr lang="en-US" sz="3500">
                          <a:effectLst/>
                          <a:latin typeface="Times New Roman" panose="02020603050405020304" pitchFamily="18" charset="0"/>
                          <a:cs typeface="Times New Roman" panose="02020603050405020304" pitchFamily="18" charset="0"/>
                        </a:rPr>
                        <a:t>Lõi tứ (4 nhân)</a:t>
                      </a:r>
                    </a:p>
                  </a:txBody>
                  <a:tcPr marL="41333" marR="41333" marT="31000" marB="31000" anchor="ctr">
                    <a:lnL w="9525" cap="flat" cmpd="sng" algn="ctr">
                      <a:solidFill>
                        <a:srgbClr val="B0936B"/>
                      </a:solidFill>
                      <a:prstDash val="solid"/>
                      <a:round/>
                      <a:headEnd type="none" w="med" len="med"/>
                      <a:tailEnd type="none" w="med" len="med"/>
                    </a:lnL>
                    <a:lnR w="9525" cap="flat" cmpd="sng" algn="ctr">
                      <a:solidFill>
                        <a:srgbClr val="B0936B"/>
                      </a:solidFill>
                      <a:prstDash val="solid"/>
                      <a:round/>
                      <a:headEnd type="none" w="med" len="med"/>
                      <a:tailEnd type="none" w="med" len="med"/>
                    </a:lnR>
                    <a:lnT w="9525" cap="flat" cmpd="sng" algn="ctr">
                      <a:solidFill>
                        <a:srgbClr val="B0936B"/>
                      </a:solidFill>
                      <a:prstDash val="solid"/>
                      <a:round/>
                      <a:headEnd type="none" w="med" len="med"/>
                      <a:tailEnd type="none" w="med" len="med"/>
                    </a:lnT>
                    <a:lnB w="9525" cap="flat" cmpd="sng" algn="ctr">
                      <a:solidFill>
                        <a:srgbClr val="30266B"/>
                      </a:solidFill>
                      <a:prstDash val="solid"/>
                      <a:round/>
                      <a:headEnd type="none" w="med" len="med"/>
                      <a:tailEnd type="none" w="med" len="med"/>
                    </a:lnB>
                    <a:solidFill>
                      <a:srgbClr val="FFFFFF"/>
                    </a:solidFill>
                  </a:tcPr>
                </a:tc>
                <a:extLst>
                  <a:ext uri="{0D108BD9-81ED-4DB2-BD59-A6C34878D82A}">
                    <a16:rowId xmlns:a16="http://schemas.microsoft.com/office/drawing/2014/main" val="1299304142"/>
                  </a:ext>
                </a:extLst>
              </a:tr>
              <a:tr h="706798">
                <a:tc>
                  <a:txBody>
                    <a:bodyPr/>
                    <a:lstStyle/>
                    <a:p>
                      <a:pPr algn="ctr" rtl="0"/>
                      <a:r>
                        <a:rPr lang="en-US" sz="3500" b="1">
                          <a:effectLst/>
                        </a:rPr>
                        <a:t>HQ</a:t>
                      </a:r>
                      <a:endParaRPr lang="en-US" sz="3500">
                        <a:effectLst/>
                      </a:endParaRPr>
                    </a:p>
                  </a:txBody>
                  <a:tcPr marL="41333" marR="41333" marT="31000" marB="31000" anchor="ctr">
                    <a:lnL w="9525" cap="flat" cmpd="sng" algn="ctr">
                      <a:solidFill>
                        <a:srgbClr val="30216B"/>
                      </a:solidFill>
                      <a:prstDash val="solid"/>
                      <a:round/>
                      <a:headEnd type="none" w="med" len="med"/>
                      <a:tailEnd type="none" w="med" len="med"/>
                    </a:lnL>
                    <a:lnR w="9525" cap="flat" cmpd="sng" algn="ctr">
                      <a:solidFill>
                        <a:srgbClr val="30266B"/>
                      </a:solidFill>
                      <a:prstDash val="solid"/>
                      <a:round/>
                      <a:headEnd type="none" w="med" len="med"/>
                      <a:tailEnd type="none" w="med" len="med"/>
                    </a:lnR>
                    <a:lnT w="9525" cap="flat" cmpd="sng" algn="ctr">
                      <a:solidFill>
                        <a:srgbClr val="30216B"/>
                      </a:solidFill>
                      <a:prstDash val="solid"/>
                      <a:round/>
                      <a:headEnd type="none" w="med" len="med"/>
                      <a:tailEnd type="none" w="med" len="med"/>
                    </a:lnT>
                    <a:lnB w="9525" cap="flat" cmpd="sng" algn="ctr">
                      <a:solidFill>
                        <a:srgbClr val="70216B"/>
                      </a:solidFill>
                      <a:prstDash val="solid"/>
                      <a:round/>
                      <a:headEnd type="none" w="med" len="med"/>
                      <a:tailEnd type="none" w="med" len="med"/>
                    </a:lnB>
                    <a:solidFill>
                      <a:srgbClr val="FFFFFF"/>
                    </a:solidFill>
                  </a:tcPr>
                </a:tc>
                <a:tc>
                  <a:txBody>
                    <a:bodyPr/>
                    <a:lstStyle/>
                    <a:p>
                      <a:pPr rtl="0"/>
                      <a:r>
                        <a:rPr lang="vi-VN" sz="3500">
                          <a:effectLst/>
                          <a:latin typeface="Times New Roman" panose="02020603050405020304" pitchFamily="18" charset="0"/>
                          <a:cs typeface="Times New Roman" panose="02020603050405020304" pitchFamily="18" charset="0"/>
                        </a:rPr>
                        <a:t>Tối ưu hiệu năng cho việc sử dụng di động, 4 nhân</a:t>
                      </a:r>
                    </a:p>
                  </a:txBody>
                  <a:tcPr marL="41333" marR="41333" marT="31000" marB="31000" anchor="ctr">
                    <a:lnL w="9525" cap="flat" cmpd="sng" algn="ctr">
                      <a:solidFill>
                        <a:srgbClr val="30266B"/>
                      </a:solidFill>
                      <a:prstDash val="solid"/>
                      <a:round/>
                      <a:headEnd type="none" w="med" len="med"/>
                      <a:tailEnd type="none" w="med" len="med"/>
                    </a:lnL>
                    <a:lnR w="9525" cap="flat" cmpd="sng" algn="ctr">
                      <a:solidFill>
                        <a:srgbClr val="30266B"/>
                      </a:solidFill>
                      <a:prstDash val="solid"/>
                      <a:round/>
                      <a:headEnd type="none" w="med" len="med"/>
                      <a:tailEnd type="none" w="med" len="med"/>
                    </a:lnR>
                    <a:lnT w="9525" cap="flat" cmpd="sng" algn="ctr">
                      <a:solidFill>
                        <a:srgbClr val="30266B"/>
                      </a:solidFill>
                      <a:prstDash val="solid"/>
                      <a:round/>
                      <a:headEnd type="none" w="med" len="med"/>
                      <a:tailEnd type="none" w="med" len="med"/>
                    </a:lnT>
                    <a:lnB w="9525" cap="flat" cmpd="sng" algn="ctr">
                      <a:solidFill>
                        <a:srgbClr val="B0286B"/>
                      </a:solidFill>
                      <a:prstDash val="solid"/>
                      <a:round/>
                      <a:headEnd type="none" w="med" len="med"/>
                      <a:tailEnd type="none" w="med" len="med"/>
                    </a:lnB>
                    <a:solidFill>
                      <a:srgbClr val="FFFFFF"/>
                    </a:solidFill>
                  </a:tcPr>
                </a:tc>
                <a:extLst>
                  <a:ext uri="{0D108BD9-81ED-4DB2-BD59-A6C34878D82A}">
                    <a16:rowId xmlns:a16="http://schemas.microsoft.com/office/drawing/2014/main" val="943026277"/>
                  </a:ext>
                </a:extLst>
              </a:tr>
              <a:tr h="384399">
                <a:tc>
                  <a:txBody>
                    <a:bodyPr/>
                    <a:lstStyle/>
                    <a:p>
                      <a:pPr algn="ctr" rtl="0"/>
                      <a:r>
                        <a:rPr lang="en-US" sz="3500" b="1">
                          <a:effectLst/>
                        </a:rPr>
                        <a:t>MQ</a:t>
                      </a:r>
                      <a:endParaRPr lang="en-US" sz="3500">
                        <a:effectLst/>
                      </a:endParaRPr>
                    </a:p>
                  </a:txBody>
                  <a:tcPr marL="41333" marR="41333" marT="31000" marB="31000" anchor="ctr">
                    <a:lnL w="9525" cap="flat" cmpd="sng" algn="ctr">
                      <a:solidFill>
                        <a:srgbClr val="70216B"/>
                      </a:solidFill>
                      <a:prstDash val="solid"/>
                      <a:round/>
                      <a:headEnd type="none" w="med" len="med"/>
                      <a:tailEnd type="none" w="med" len="med"/>
                    </a:lnL>
                    <a:lnR w="9525" cap="flat" cmpd="sng" algn="ctr">
                      <a:solidFill>
                        <a:srgbClr val="B0286B"/>
                      </a:solidFill>
                      <a:prstDash val="solid"/>
                      <a:round/>
                      <a:headEnd type="none" w="med" len="med"/>
                      <a:tailEnd type="none" w="med" len="med"/>
                    </a:lnR>
                    <a:lnT w="9525" cap="flat" cmpd="sng" algn="ctr">
                      <a:solidFill>
                        <a:srgbClr val="70216B"/>
                      </a:solidFill>
                      <a:prstDash val="solid"/>
                      <a:round/>
                      <a:headEnd type="none" w="med" len="med"/>
                      <a:tailEnd type="none" w="med" len="med"/>
                    </a:lnT>
                    <a:lnB w="9525" cap="flat" cmpd="sng" algn="ctr">
                      <a:solidFill>
                        <a:srgbClr val="F0506B"/>
                      </a:solidFill>
                      <a:prstDash val="solid"/>
                      <a:round/>
                      <a:headEnd type="none" w="med" len="med"/>
                      <a:tailEnd type="none" w="med" len="med"/>
                    </a:lnB>
                    <a:solidFill>
                      <a:srgbClr val="FFFFFF"/>
                    </a:solidFill>
                  </a:tcPr>
                </a:tc>
                <a:tc>
                  <a:txBody>
                    <a:bodyPr/>
                    <a:lstStyle/>
                    <a:p>
                      <a:pPr rtl="0"/>
                      <a:r>
                        <a:rPr lang="en-US" sz="3500">
                          <a:effectLst/>
                          <a:latin typeface="Times New Roman" panose="02020603050405020304" pitchFamily="18" charset="0"/>
                          <a:cs typeface="Times New Roman" panose="02020603050405020304" pitchFamily="18" charset="0"/>
                        </a:rPr>
                        <a:t>Chip di động lõi tứ</a:t>
                      </a:r>
                    </a:p>
                  </a:txBody>
                  <a:tcPr marL="41333" marR="41333" marT="31000" marB="31000" anchor="ctr">
                    <a:lnL w="9525" cap="flat" cmpd="sng" algn="ctr">
                      <a:solidFill>
                        <a:srgbClr val="B0286B"/>
                      </a:solidFill>
                      <a:prstDash val="solid"/>
                      <a:round/>
                      <a:headEnd type="none" w="med" len="med"/>
                      <a:tailEnd type="none" w="med" len="med"/>
                    </a:lnL>
                    <a:lnR w="9525" cap="flat" cmpd="sng" algn="ctr">
                      <a:solidFill>
                        <a:srgbClr val="B0286B"/>
                      </a:solidFill>
                      <a:prstDash val="solid"/>
                      <a:round/>
                      <a:headEnd type="none" w="med" len="med"/>
                      <a:tailEnd type="none" w="med" len="med"/>
                    </a:lnR>
                    <a:lnT w="9525" cap="flat" cmpd="sng" algn="ctr">
                      <a:solidFill>
                        <a:srgbClr val="B0286B"/>
                      </a:solidFill>
                      <a:prstDash val="solid"/>
                      <a:round/>
                      <a:headEnd type="none" w="med" len="med"/>
                      <a:tailEnd type="none" w="med" len="med"/>
                    </a:lnT>
                    <a:lnB w="9525" cap="flat" cmpd="sng" algn="ctr">
                      <a:solidFill>
                        <a:srgbClr val="407148"/>
                      </a:solidFill>
                      <a:prstDash val="solid"/>
                      <a:round/>
                      <a:headEnd type="none" w="med" len="med"/>
                      <a:tailEnd type="none" w="med" len="med"/>
                    </a:lnB>
                    <a:solidFill>
                      <a:srgbClr val="FFFFFF"/>
                    </a:solidFill>
                  </a:tcPr>
                </a:tc>
                <a:extLst>
                  <a:ext uri="{0D108BD9-81ED-4DB2-BD59-A6C34878D82A}">
                    <a16:rowId xmlns:a16="http://schemas.microsoft.com/office/drawing/2014/main" val="1056222390"/>
                  </a:ext>
                </a:extLst>
              </a:tr>
              <a:tr h="384399">
                <a:tc>
                  <a:txBody>
                    <a:bodyPr/>
                    <a:lstStyle/>
                    <a:p>
                      <a:pPr algn="ctr" rtl="0"/>
                      <a:r>
                        <a:rPr lang="en-US" sz="3500" b="1">
                          <a:effectLst/>
                        </a:rPr>
                        <a:t>E</a:t>
                      </a:r>
                      <a:endParaRPr lang="en-US" sz="3500">
                        <a:effectLst/>
                      </a:endParaRPr>
                    </a:p>
                  </a:txBody>
                  <a:tcPr marL="41333" marR="41333" marT="31000" marB="31000" anchor="ctr">
                    <a:lnL w="9525" cap="flat" cmpd="sng" algn="ctr">
                      <a:solidFill>
                        <a:srgbClr val="F0506B"/>
                      </a:solidFill>
                      <a:prstDash val="solid"/>
                      <a:round/>
                      <a:headEnd type="none" w="med" len="med"/>
                      <a:tailEnd type="none" w="med" len="med"/>
                    </a:lnL>
                    <a:lnR w="9525" cap="flat" cmpd="sng" algn="ctr">
                      <a:solidFill>
                        <a:srgbClr val="407148"/>
                      </a:solidFill>
                      <a:prstDash val="solid"/>
                      <a:round/>
                      <a:headEnd type="none" w="med" len="med"/>
                      <a:tailEnd type="none" w="med" len="med"/>
                    </a:lnR>
                    <a:lnT w="9525" cap="flat" cmpd="sng" algn="ctr">
                      <a:solidFill>
                        <a:srgbClr val="F0506B"/>
                      </a:solidFill>
                      <a:prstDash val="solid"/>
                      <a:round/>
                      <a:headEnd type="none" w="med" len="med"/>
                      <a:tailEnd type="none" w="med" len="med"/>
                    </a:lnT>
                    <a:lnB w="9525" cap="flat" cmpd="sng" algn="ctr">
                      <a:solidFill>
                        <a:srgbClr val="807148"/>
                      </a:solidFill>
                      <a:prstDash val="solid"/>
                      <a:round/>
                      <a:headEnd type="none" w="med" len="med"/>
                      <a:tailEnd type="none" w="med" len="med"/>
                    </a:lnB>
                    <a:solidFill>
                      <a:srgbClr val="FFFFFF"/>
                    </a:solidFill>
                  </a:tcPr>
                </a:tc>
                <a:tc>
                  <a:txBody>
                    <a:bodyPr/>
                    <a:lstStyle/>
                    <a:p>
                      <a:pPr rtl="0"/>
                      <a:r>
                        <a:rPr lang="en-US" sz="3500">
                          <a:effectLst/>
                          <a:latin typeface="Times New Roman" panose="02020603050405020304" pitchFamily="18" charset="0"/>
                          <a:cs typeface="Times New Roman" panose="02020603050405020304" pitchFamily="18" charset="0"/>
                        </a:rPr>
                        <a:t>Lõi kép tiết kiệm điện</a:t>
                      </a:r>
                    </a:p>
                  </a:txBody>
                  <a:tcPr marL="41333" marR="41333" marT="31000" marB="31000" anchor="ctr">
                    <a:lnL w="9525" cap="flat" cmpd="sng" algn="ctr">
                      <a:solidFill>
                        <a:srgbClr val="407148"/>
                      </a:solidFill>
                      <a:prstDash val="solid"/>
                      <a:round/>
                      <a:headEnd type="none" w="med" len="med"/>
                      <a:tailEnd type="none" w="med" len="med"/>
                    </a:lnL>
                    <a:lnR w="9525" cap="flat" cmpd="sng" algn="ctr">
                      <a:solidFill>
                        <a:srgbClr val="407148"/>
                      </a:solidFill>
                      <a:prstDash val="solid"/>
                      <a:round/>
                      <a:headEnd type="none" w="med" len="med"/>
                      <a:tailEnd type="none" w="med" len="med"/>
                    </a:lnR>
                    <a:lnT w="9525" cap="flat" cmpd="sng" algn="ctr">
                      <a:solidFill>
                        <a:srgbClr val="407148"/>
                      </a:solidFill>
                      <a:prstDash val="solid"/>
                      <a:round/>
                      <a:headEnd type="none" w="med" len="med"/>
                      <a:tailEnd type="none" w="med" len="med"/>
                    </a:lnT>
                    <a:lnB w="9525" cap="flat" cmpd="sng" algn="ctr">
                      <a:solidFill>
                        <a:srgbClr val="007648"/>
                      </a:solidFill>
                      <a:prstDash val="solid"/>
                      <a:round/>
                      <a:headEnd type="none" w="med" len="med"/>
                      <a:tailEnd type="none" w="med" len="med"/>
                    </a:lnB>
                    <a:solidFill>
                      <a:srgbClr val="FFFFFF"/>
                    </a:solidFill>
                  </a:tcPr>
                </a:tc>
                <a:extLst>
                  <a:ext uri="{0D108BD9-81ED-4DB2-BD59-A6C34878D82A}">
                    <a16:rowId xmlns:a16="http://schemas.microsoft.com/office/drawing/2014/main" val="3307316932"/>
                  </a:ext>
                </a:extLst>
              </a:tr>
              <a:tr h="384399">
                <a:tc>
                  <a:txBody>
                    <a:bodyPr/>
                    <a:lstStyle/>
                    <a:p>
                      <a:pPr algn="ctr" rtl="0"/>
                      <a:r>
                        <a:rPr lang="en-US" sz="3500" b="1">
                          <a:effectLst/>
                        </a:rPr>
                        <a:t>S</a:t>
                      </a:r>
                      <a:endParaRPr lang="en-US" sz="3500">
                        <a:effectLst/>
                      </a:endParaRPr>
                    </a:p>
                  </a:txBody>
                  <a:tcPr marL="41333" marR="41333" marT="31000" marB="31000" anchor="ctr">
                    <a:lnL w="9525" cap="flat" cmpd="sng" algn="ctr">
                      <a:solidFill>
                        <a:srgbClr val="807148"/>
                      </a:solidFill>
                      <a:prstDash val="solid"/>
                      <a:round/>
                      <a:headEnd type="none" w="med" len="med"/>
                      <a:tailEnd type="none" w="med" len="med"/>
                    </a:lnL>
                    <a:lnR w="9525" cap="flat" cmpd="sng" algn="ctr">
                      <a:solidFill>
                        <a:srgbClr val="007648"/>
                      </a:solidFill>
                      <a:prstDash val="solid"/>
                      <a:round/>
                      <a:headEnd type="none" w="med" len="med"/>
                      <a:tailEnd type="none" w="med" len="med"/>
                    </a:lnR>
                    <a:lnT w="9525" cap="flat" cmpd="sng" algn="ctr">
                      <a:solidFill>
                        <a:srgbClr val="807148"/>
                      </a:solidFill>
                      <a:prstDash val="solid"/>
                      <a:round/>
                      <a:headEnd type="none" w="med" len="med"/>
                      <a:tailEnd type="none" w="med" len="med"/>
                    </a:lnT>
                    <a:lnB w="9525" cap="flat" cmpd="sng" algn="ctr">
                      <a:solidFill>
                        <a:srgbClr val="C07E48"/>
                      </a:solidFill>
                      <a:prstDash val="solid"/>
                      <a:round/>
                      <a:headEnd type="none" w="med" len="med"/>
                      <a:tailEnd type="none" w="med" len="med"/>
                    </a:lnB>
                    <a:solidFill>
                      <a:srgbClr val="FFFFFF"/>
                    </a:solidFill>
                  </a:tcPr>
                </a:tc>
                <a:tc>
                  <a:txBody>
                    <a:bodyPr/>
                    <a:lstStyle/>
                    <a:p>
                      <a:pPr rtl="0"/>
                      <a:r>
                        <a:rPr lang="vi-VN" sz="3500">
                          <a:effectLst/>
                          <a:latin typeface="Times New Roman" panose="02020603050405020304" pitchFamily="18" charset="0"/>
                          <a:cs typeface="Times New Roman" panose="02020603050405020304" pitchFamily="18" charset="0"/>
                        </a:rPr>
                        <a:t>Phiên bản đặc biệt, tối ưu hiệu suất</a:t>
                      </a:r>
                    </a:p>
                  </a:txBody>
                  <a:tcPr marL="41333" marR="41333" marT="31000" marB="31000" anchor="ctr">
                    <a:lnL w="9525" cap="flat" cmpd="sng" algn="ctr">
                      <a:solidFill>
                        <a:srgbClr val="007648"/>
                      </a:solidFill>
                      <a:prstDash val="solid"/>
                      <a:round/>
                      <a:headEnd type="none" w="med" len="med"/>
                      <a:tailEnd type="none" w="med" len="med"/>
                    </a:lnL>
                    <a:lnR w="9525" cap="flat" cmpd="sng" algn="ctr">
                      <a:solidFill>
                        <a:srgbClr val="007648"/>
                      </a:solidFill>
                      <a:prstDash val="solid"/>
                      <a:round/>
                      <a:headEnd type="none" w="med" len="med"/>
                      <a:tailEnd type="none" w="med" len="med"/>
                    </a:lnR>
                    <a:lnT w="9525" cap="flat" cmpd="sng" algn="ctr">
                      <a:solidFill>
                        <a:srgbClr val="007648"/>
                      </a:solidFill>
                      <a:prstDash val="solid"/>
                      <a:round/>
                      <a:headEnd type="none" w="med" len="med"/>
                      <a:tailEnd type="none" w="med" len="med"/>
                    </a:lnT>
                    <a:lnB w="9525" cap="flat" cmpd="sng" algn="ctr">
                      <a:solidFill>
                        <a:srgbClr val="808548"/>
                      </a:solidFill>
                      <a:prstDash val="solid"/>
                      <a:round/>
                      <a:headEnd type="none" w="med" len="med"/>
                      <a:tailEnd type="none" w="med" len="med"/>
                    </a:lnB>
                    <a:solidFill>
                      <a:srgbClr val="FFFFFF"/>
                    </a:solidFill>
                  </a:tcPr>
                </a:tc>
                <a:extLst>
                  <a:ext uri="{0D108BD9-81ED-4DB2-BD59-A6C34878D82A}">
                    <a16:rowId xmlns:a16="http://schemas.microsoft.com/office/drawing/2014/main" val="4220807544"/>
                  </a:ext>
                </a:extLst>
              </a:tr>
              <a:tr h="384399">
                <a:tc>
                  <a:txBody>
                    <a:bodyPr/>
                    <a:lstStyle/>
                    <a:p>
                      <a:pPr algn="ctr" rtl="0"/>
                      <a:r>
                        <a:rPr lang="en-US" sz="3500" b="1">
                          <a:effectLst/>
                        </a:rPr>
                        <a:t>T</a:t>
                      </a:r>
                      <a:endParaRPr lang="en-US" sz="3500">
                        <a:effectLst/>
                      </a:endParaRPr>
                    </a:p>
                  </a:txBody>
                  <a:tcPr marL="41333" marR="41333" marT="31000" marB="31000" anchor="ctr">
                    <a:lnL w="9525" cap="flat" cmpd="sng" algn="ctr">
                      <a:solidFill>
                        <a:srgbClr val="C07E48"/>
                      </a:solidFill>
                      <a:prstDash val="solid"/>
                      <a:round/>
                      <a:headEnd type="none" w="med" len="med"/>
                      <a:tailEnd type="none" w="med" len="med"/>
                    </a:lnL>
                    <a:lnR w="9525" cap="flat" cmpd="sng" algn="ctr">
                      <a:solidFill>
                        <a:srgbClr val="808548"/>
                      </a:solidFill>
                      <a:prstDash val="solid"/>
                      <a:round/>
                      <a:headEnd type="none" w="med" len="med"/>
                      <a:tailEnd type="none" w="med" len="med"/>
                    </a:lnR>
                    <a:lnT w="9525" cap="flat" cmpd="sng" algn="ctr">
                      <a:solidFill>
                        <a:srgbClr val="C07E48"/>
                      </a:solidFill>
                      <a:prstDash val="solid"/>
                      <a:round/>
                      <a:headEnd type="none" w="med" len="med"/>
                      <a:tailEnd type="none" w="med" len="med"/>
                    </a:lnT>
                    <a:lnB w="9525" cap="flat" cmpd="sng" algn="ctr">
                      <a:solidFill>
                        <a:srgbClr val="C09148"/>
                      </a:solidFill>
                      <a:prstDash val="solid"/>
                      <a:round/>
                      <a:headEnd type="none" w="med" len="med"/>
                      <a:tailEnd type="none" w="med" len="med"/>
                    </a:lnB>
                    <a:solidFill>
                      <a:srgbClr val="FFFFFF"/>
                    </a:solidFill>
                  </a:tcPr>
                </a:tc>
                <a:tc>
                  <a:txBody>
                    <a:bodyPr/>
                    <a:lstStyle/>
                    <a:p>
                      <a:pPr rtl="0"/>
                      <a:r>
                        <a:rPr lang="vi-VN" sz="3500">
                          <a:effectLst/>
                          <a:latin typeface="Times New Roman" panose="02020603050405020304" pitchFamily="18" charset="0"/>
                          <a:cs typeface="Times New Roman" panose="02020603050405020304" pitchFamily="18" charset="0"/>
                        </a:rPr>
                        <a:t>Tối ưu điện năng tiêu thụ</a:t>
                      </a:r>
                    </a:p>
                  </a:txBody>
                  <a:tcPr marL="41333" marR="41333" marT="31000" marB="31000" anchor="ctr">
                    <a:lnL w="9525" cap="flat" cmpd="sng" algn="ctr">
                      <a:solidFill>
                        <a:srgbClr val="808548"/>
                      </a:solidFill>
                      <a:prstDash val="solid"/>
                      <a:round/>
                      <a:headEnd type="none" w="med" len="med"/>
                      <a:tailEnd type="none" w="med" len="med"/>
                    </a:lnL>
                    <a:lnR w="9525" cap="flat" cmpd="sng" algn="ctr">
                      <a:solidFill>
                        <a:srgbClr val="808548"/>
                      </a:solidFill>
                      <a:prstDash val="solid"/>
                      <a:round/>
                      <a:headEnd type="none" w="med" len="med"/>
                      <a:tailEnd type="none" w="med" len="med"/>
                    </a:lnR>
                    <a:lnT w="9525" cap="flat" cmpd="sng" algn="ctr">
                      <a:solidFill>
                        <a:srgbClr val="808548"/>
                      </a:solidFill>
                      <a:prstDash val="solid"/>
                      <a:round/>
                      <a:headEnd type="none" w="med" len="med"/>
                      <a:tailEnd type="none" w="med" len="med"/>
                    </a:lnT>
                    <a:lnB w="9525" cap="flat" cmpd="sng" algn="ctr">
                      <a:solidFill>
                        <a:srgbClr val="009948"/>
                      </a:solidFill>
                      <a:prstDash val="solid"/>
                      <a:round/>
                      <a:headEnd type="none" w="med" len="med"/>
                      <a:tailEnd type="none" w="med" len="med"/>
                    </a:lnB>
                    <a:solidFill>
                      <a:srgbClr val="FFFFFF"/>
                    </a:solidFill>
                  </a:tcPr>
                </a:tc>
                <a:extLst>
                  <a:ext uri="{0D108BD9-81ED-4DB2-BD59-A6C34878D82A}">
                    <a16:rowId xmlns:a16="http://schemas.microsoft.com/office/drawing/2014/main" val="2125852131"/>
                  </a:ext>
                </a:extLst>
              </a:tr>
              <a:tr h="384399">
                <a:tc>
                  <a:txBody>
                    <a:bodyPr/>
                    <a:lstStyle/>
                    <a:p>
                      <a:pPr algn="ctr" rtl="0"/>
                      <a:r>
                        <a:rPr lang="en-US" sz="3500" b="1">
                          <a:effectLst/>
                        </a:rPr>
                        <a:t>U</a:t>
                      </a:r>
                      <a:endParaRPr lang="en-US" sz="3500">
                        <a:effectLst/>
                      </a:endParaRPr>
                    </a:p>
                  </a:txBody>
                  <a:tcPr marL="41333" marR="41333" marT="31000" marB="31000" anchor="ctr">
                    <a:lnL w="9525" cap="flat" cmpd="sng" algn="ctr">
                      <a:solidFill>
                        <a:srgbClr val="C09148"/>
                      </a:solidFill>
                      <a:prstDash val="solid"/>
                      <a:round/>
                      <a:headEnd type="none" w="med" len="med"/>
                      <a:tailEnd type="none" w="med" len="med"/>
                    </a:lnL>
                    <a:lnR w="9525" cap="flat" cmpd="sng" algn="ctr">
                      <a:solidFill>
                        <a:srgbClr val="009948"/>
                      </a:solidFill>
                      <a:prstDash val="solid"/>
                      <a:round/>
                      <a:headEnd type="none" w="med" len="med"/>
                      <a:tailEnd type="none" w="med" len="med"/>
                    </a:lnR>
                    <a:lnT w="9525" cap="flat" cmpd="sng" algn="ctr">
                      <a:solidFill>
                        <a:srgbClr val="C09148"/>
                      </a:solidFill>
                      <a:prstDash val="solid"/>
                      <a:round/>
                      <a:headEnd type="none" w="med" len="med"/>
                      <a:tailEnd type="none" w="med" len="med"/>
                    </a:lnT>
                    <a:lnB w="9525" cap="flat" cmpd="sng" algn="ctr">
                      <a:solidFill>
                        <a:srgbClr val="008A48"/>
                      </a:solidFill>
                      <a:prstDash val="solid"/>
                      <a:round/>
                      <a:headEnd type="none" w="med" len="med"/>
                      <a:tailEnd type="none" w="med" len="med"/>
                    </a:lnB>
                    <a:solidFill>
                      <a:srgbClr val="FFFFFF"/>
                    </a:solidFill>
                  </a:tcPr>
                </a:tc>
                <a:tc>
                  <a:txBody>
                    <a:bodyPr/>
                    <a:lstStyle/>
                    <a:p>
                      <a:pPr rtl="0"/>
                      <a:r>
                        <a:rPr lang="en-US" sz="3500">
                          <a:effectLst/>
                          <a:latin typeface="Times New Roman" panose="02020603050405020304" pitchFamily="18" charset="0"/>
                          <a:cs typeface="Times New Roman" panose="02020603050405020304" pitchFamily="18" charset="0"/>
                        </a:rPr>
                        <a:t>Tiết kiệm điện năng và ít tỏa nhiệt</a:t>
                      </a:r>
                    </a:p>
                  </a:txBody>
                  <a:tcPr marL="41333" marR="41333" marT="31000" marB="31000" anchor="ctr">
                    <a:lnL w="9525" cap="flat" cmpd="sng" algn="ctr">
                      <a:solidFill>
                        <a:srgbClr val="009948"/>
                      </a:solidFill>
                      <a:prstDash val="solid"/>
                      <a:round/>
                      <a:headEnd type="none" w="med" len="med"/>
                      <a:tailEnd type="none" w="med" len="med"/>
                    </a:lnL>
                    <a:lnR w="9525" cap="flat" cmpd="sng" algn="ctr">
                      <a:solidFill>
                        <a:srgbClr val="009948"/>
                      </a:solidFill>
                      <a:prstDash val="solid"/>
                      <a:round/>
                      <a:headEnd type="none" w="med" len="med"/>
                      <a:tailEnd type="none" w="med" len="med"/>
                    </a:lnR>
                    <a:lnT w="9525" cap="flat" cmpd="sng" algn="ctr">
                      <a:solidFill>
                        <a:srgbClr val="009948"/>
                      </a:solidFill>
                      <a:prstDash val="solid"/>
                      <a:round/>
                      <a:headEnd type="none" w="med" len="med"/>
                      <a:tailEnd type="none" w="med" len="med"/>
                    </a:lnT>
                    <a:lnB w="9525" cap="flat" cmpd="sng" algn="ctr">
                      <a:solidFill>
                        <a:srgbClr val="C08948"/>
                      </a:solidFill>
                      <a:prstDash val="solid"/>
                      <a:round/>
                      <a:headEnd type="none" w="med" len="med"/>
                      <a:tailEnd type="none" w="med" len="med"/>
                    </a:lnB>
                    <a:solidFill>
                      <a:srgbClr val="FFFFFF"/>
                    </a:solidFill>
                  </a:tcPr>
                </a:tc>
                <a:extLst>
                  <a:ext uri="{0D108BD9-81ED-4DB2-BD59-A6C34878D82A}">
                    <a16:rowId xmlns:a16="http://schemas.microsoft.com/office/drawing/2014/main" val="4131525900"/>
                  </a:ext>
                </a:extLst>
              </a:tr>
              <a:tr h="384399">
                <a:tc>
                  <a:txBody>
                    <a:bodyPr/>
                    <a:lstStyle/>
                    <a:p>
                      <a:pPr algn="ctr" rtl="0"/>
                      <a:r>
                        <a:rPr lang="en-US" sz="3500" b="1">
                          <a:effectLst/>
                        </a:rPr>
                        <a:t>Y</a:t>
                      </a:r>
                      <a:endParaRPr lang="en-US" sz="3500">
                        <a:effectLst/>
                      </a:endParaRPr>
                    </a:p>
                  </a:txBody>
                  <a:tcPr marL="41333" marR="41333" marT="31000" marB="31000" anchor="ctr">
                    <a:lnL w="9525" cap="flat" cmpd="sng" algn="ctr">
                      <a:solidFill>
                        <a:srgbClr val="008A48"/>
                      </a:solidFill>
                      <a:prstDash val="solid"/>
                      <a:round/>
                      <a:headEnd type="none" w="med" len="med"/>
                      <a:tailEnd type="none" w="med" len="med"/>
                    </a:lnL>
                    <a:lnR w="9525" cap="flat" cmpd="sng" algn="ctr">
                      <a:solidFill>
                        <a:srgbClr val="C08948"/>
                      </a:solidFill>
                      <a:prstDash val="solid"/>
                      <a:round/>
                      <a:headEnd type="none" w="med" len="med"/>
                      <a:tailEnd type="none" w="med" len="med"/>
                    </a:lnR>
                    <a:lnT w="9525" cap="flat" cmpd="sng" algn="ctr">
                      <a:solidFill>
                        <a:srgbClr val="008A48"/>
                      </a:solidFill>
                      <a:prstDash val="solid"/>
                      <a:round/>
                      <a:headEnd type="none" w="med" len="med"/>
                      <a:tailEnd type="none" w="med" len="med"/>
                    </a:lnT>
                    <a:lnB w="9525" cap="flat" cmpd="sng" algn="ctr">
                      <a:solidFill>
                        <a:srgbClr val="80A448"/>
                      </a:solidFill>
                      <a:prstDash val="solid"/>
                      <a:round/>
                      <a:headEnd type="none" w="med" len="med"/>
                      <a:tailEnd type="none" w="med" len="med"/>
                    </a:lnB>
                    <a:solidFill>
                      <a:srgbClr val="FFFFFF"/>
                    </a:solidFill>
                  </a:tcPr>
                </a:tc>
                <a:tc>
                  <a:txBody>
                    <a:bodyPr/>
                    <a:lstStyle/>
                    <a:p>
                      <a:pPr rtl="0"/>
                      <a:r>
                        <a:rPr lang="en-US" sz="3500">
                          <a:effectLst/>
                          <a:latin typeface="Times New Roman" panose="02020603050405020304" pitchFamily="18" charset="0"/>
                          <a:cs typeface="Times New Roman" panose="02020603050405020304" pitchFamily="18" charset="0"/>
                        </a:rPr>
                        <a:t>Siêu tiết kiệm điện năng và ít tỏa nhiệt</a:t>
                      </a:r>
                    </a:p>
                  </a:txBody>
                  <a:tcPr marL="41333" marR="41333" marT="31000" marB="31000" anchor="ctr">
                    <a:lnL w="9525" cap="flat" cmpd="sng" algn="ctr">
                      <a:solidFill>
                        <a:srgbClr val="C08948"/>
                      </a:solidFill>
                      <a:prstDash val="solid"/>
                      <a:round/>
                      <a:headEnd type="none" w="med" len="med"/>
                      <a:tailEnd type="none" w="med" len="med"/>
                    </a:lnL>
                    <a:lnR w="9525" cap="flat" cmpd="sng" algn="ctr">
                      <a:solidFill>
                        <a:srgbClr val="C08948"/>
                      </a:solidFill>
                      <a:prstDash val="solid"/>
                      <a:round/>
                      <a:headEnd type="none" w="med" len="med"/>
                      <a:tailEnd type="none" w="med" len="med"/>
                    </a:lnR>
                    <a:lnT w="9525" cap="flat" cmpd="sng" algn="ctr">
                      <a:solidFill>
                        <a:srgbClr val="C08948"/>
                      </a:solidFill>
                      <a:prstDash val="solid"/>
                      <a:round/>
                      <a:headEnd type="none" w="med" len="med"/>
                      <a:tailEnd type="none" w="med" len="med"/>
                    </a:lnT>
                    <a:lnB w="9525" cap="flat" cmpd="sng" algn="ctr">
                      <a:solidFill>
                        <a:srgbClr val="00A548"/>
                      </a:solidFill>
                      <a:prstDash val="solid"/>
                      <a:round/>
                      <a:headEnd type="none" w="med" len="med"/>
                      <a:tailEnd type="none" w="med" len="med"/>
                    </a:lnB>
                    <a:solidFill>
                      <a:srgbClr val="FFFFFF"/>
                    </a:solidFill>
                  </a:tcPr>
                </a:tc>
                <a:extLst>
                  <a:ext uri="{0D108BD9-81ED-4DB2-BD59-A6C34878D82A}">
                    <a16:rowId xmlns:a16="http://schemas.microsoft.com/office/drawing/2014/main" val="1626845231"/>
                  </a:ext>
                </a:extLst>
              </a:tr>
              <a:tr h="384399">
                <a:tc>
                  <a:txBody>
                    <a:bodyPr/>
                    <a:lstStyle/>
                    <a:p>
                      <a:pPr algn="ctr" rtl="0"/>
                      <a:r>
                        <a:rPr lang="en-US" sz="3500" b="1">
                          <a:effectLst/>
                        </a:rPr>
                        <a:t>X/XE</a:t>
                      </a:r>
                      <a:endParaRPr lang="en-US" sz="3500">
                        <a:effectLst/>
                      </a:endParaRPr>
                    </a:p>
                  </a:txBody>
                  <a:tcPr marL="41333" marR="41333" marT="31000" marB="31000" anchor="ctr">
                    <a:lnL w="9525" cap="flat" cmpd="sng" algn="ctr">
                      <a:solidFill>
                        <a:srgbClr val="80A448"/>
                      </a:solidFill>
                      <a:prstDash val="solid"/>
                      <a:round/>
                      <a:headEnd type="none" w="med" len="med"/>
                      <a:tailEnd type="none" w="med" len="med"/>
                    </a:lnL>
                    <a:lnR w="9525" cap="flat" cmpd="sng" algn="ctr">
                      <a:solidFill>
                        <a:srgbClr val="00A548"/>
                      </a:solidFill>
                      <a:prstDash val="solid"/>
                      <a:round/>
                      <a:headEnd type="none" w="med" len="med"/>
                      <a:tailEnd type="none" w="med" len="med"/>
                    </a:lnR>
                    <a:lnT w="9525" cap="flat" cmpd="sng" algn="ctr">
                      <a:solidFill>
                        <a:srgbClr val="80A448"/>
                      </a:solidFill>
                      <a:prstDash val="solid"/>
                      <a:round/>
                      <a:headEnd type="none" w="med" len="med"/>
                      <a:tailEnd type="none" w="med" len="med"/>
                    </a:lnT>
                    <a:lnB w="9525" cap="flat" cmpd="sng" algn="ctr">
                      <a:solidFill>
                        <a:srgbClr val="80A448"/>
                      </a:solidFill>
                      <a:prstDash val="solid"/>
                      <a:round/>
                      <a:headEnd type="none" w="med" len="med"/>
                      <a:tailEnd type="none" w="med" len="med"/>
                    </a:lnB>
                    <a:solidFill>
                      <a:srgbClr val="FFFFFF"/>
                    </a:solidFill>
                  </a:tcPr>
                </a:tc>
                <a:tc>
                  <a:txBody>
                    <a:bodyPr/>
                    <a:lstStyle/>
                    <a:p>
                      <a:pPr rtl="0"/>
                      <a:r>
                        <a:rPr lang="en-US" sz="3500">
                          <a:effectLst/>
                          <a:latin typeface="Times New Roman" panose="02020603050405020304" pitchFamily="18" charset="0"/>
                          <a:cs typeface="Times New Roman" panose="02020603050405020304" pitchFamily="18" charset="0"/>
                        </a:rPr>
                        <a:t>Phiên bản cao cấp</a:t>
                      </a:r>
                    </a:p>
                  </a:txBody>
                  <a:tcPr marL="41333" marR="41333" marT="31000" marB="31000" anchor="ctr">
                    <a:lnL w="9525" cap="flat" cmpd="sng" algn="ctr">
                      <a:solidFill>
                        <a:srgbClr val="00A548"/>
                      </a:solidFill>
                      <a:prstDash val="solid"/>
                      <a:round/>
                      <a:headEnd type="none" w="med" len="med"/>
                      <a:tailEnd type="none" w="med" len="med"/>
                    </a:lnL>
                    <a:lnR w="9525" cap="flat" cmpd="sng" algn="ctr">
                      <a:solidFill>
                        <a:srgbClr val="00A548"/>
                      </a:solidFill>
                      <a:prstDash val="solid"/>
                      <a:round/>
                      <a:headEnd type="none" w="med" len="med"/>
                      <a:tailEnd type="none" w="med" len="med"/>
                    </a:lnR>
                    <a:lnT w="9525" cap="flat" cmpd="sng" algn="ctr">
                      <a:solidFill>
                        <a:srgbClr val="00A548"/>
                      </a:solidFill>
                      <a:prstDash val="solid"/>
                      <a:round/>
                      <a:headEnd type="none" w="med" len="med"/>
                      <a:tailEnd type="none" w="med" len="med"/>
                    </a:lnT>
                    <a:lnB w="9525" cap="flat" cmpd="sng" algn="ctr">
                      <a:solidFill>
                        <a:srgbClr val="00A548"/>
                      </a:solidFill>
                      <a:prstDash val="solid"/>
                      <a:round/>
                      <a:headEnd type="none" w="med" len="med"/>
                      <a:tailEnd type="none" w="med" len="med"/>
                    </a:lnB>
                    <a:solidFill>
                      <a:srgbClr val="FFFFFF"/>
                    </a:solidFill>
                  </a:tcPr>
                </a:tc>
                <a:extLst>
                  <a:ext uri="{0D108BD9-81ED-4DB2-BD59-A6C34878D82A}">
                    <a16:rowId xmlns:a16="http://schemas.microsoft.com/office/drawing/2014/main" val="2296397875"/>
                  </a:ext>
                </a:extLst>
              </a:tr>
            </a:tbl>
          </a:graphicData>
        </a:graphic>
      </p:graphicFrame>
    </p:spTree>
    <p:extLst>
      <p:ext uri="{BB962C8B-B14F-4D97-AF65-F5344CB8AC3E}">
        <p14:creationId xmlns:p14="http://schemas.microsoft.com/office/powerpoint/2010/main" val="3496631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5937686" y="2152692"/>
            <a:ext cx="12647799"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Bảng mạch chính (Mainboard)</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C028112-E3E8-4A62-897F-A515D51F9DC0}"/>
              </a:ext>
            </a:extLst>
          </p:cNvPr>
          <p:cNvPicPr>
            <a:picLocks noChangeAspect="1"/>
          </p:cNvPicPr>
          <p:nvPr/>
        </p:nvPicPr>
        <p:blipFill rotWithShape="1">
          <a:blip r:embed="rId2"/>
          <a:srcRect l="25848" t="24817" r="22981" b="16209"/>
          <a:stretch/>
        </p:blipFill>
        <p:spPr>
          <a:xfrm>
            <a:off x="2729878" y="3014466"/>
            <a:ext cx="15289181" cy="9390713"/>
          </a:xfrm>
          <a:prstGeom prst="rect">
            <a:avLst/>
          </a:prstGeom>
        </p:spPr>
      </p:pic>
    </p:spTree>
    <p:extLst>
      <p:ext uri="{BB962C8B-B14F-4D97-AF65-F5344CB8AC3E}">
        <p14:creationId xmlns:p14="http://schemas.microsoft.com/office/powerpoint/2010/main" val="2719650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5937686" y="2152692"/>
            <a:ext cx="12647799"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Bảng mạch chính (Mainboard)</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8" name="Picture 2" descr="11 thông số kỹ thuật trên mainboard bạn cần biết để build PC dễ dàng">
            <a:extLst>
              <a:ext uri="{FF2B5EF4-FFF2-40B4-BE49-F238E27FC236}">
                <a16:creationId xmlns:a16="http://schemas.microsoft.com/office/drawing/2014/main" id="{48088EE9-7802-4DCA-8352-40139BC5A8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75" b="3051"/>
          <a:stretch/>
        </p:blipFill>
        <p:spPr bwMode="auto">
          <a:xfrm>
            <a:off x="2891958" y="3014466"/>
            <a:ext cx="14911948" cy="929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812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3F2E-648B-479D-80BA-7733F86B1A9D}"/>
              </a:ext>
            </a:extLst>
          </p:cNvPr>
          <p:cNvSpPr/>
          <p:nvPr/>
        </p:nvSpPr>
        <p:spPr>
          <a:xfrm>
            <a:off x="3130644" y="469753"/>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chính của Bảng mạch chính – Mainboard</a:t>
            </a:r>
            <a:endParaRPr lang="en-US" sz="5000" b="1" dirty="0">
              <a:solidFill>
                <a:srgbClr val="00009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6920088D-85DB-4EB9-82AA-55166B35A44D}"/>
              </a:ext>
            </a:extLst>
          </p:cNvPr>
          <p:cNvSpPr/>
          <p:nvPr/>
        </p:nvSpPr>
        <p:spPr>
          <a:xfrm>
            <a:off x="1057275" y="3471198"/>
            <a:ext cx="18173700" cy="7709803"/>
          </a:xfrm>
          <a:prstGeom prst="rect">
            <a:avLst/>
          </a:prstGeom>
        </p:spPr>
        <p:txBody>
          <a:bodyPr wrap="square">
            <a:spAutoFit/>
          </a:bodyPr>
          <a:lstStyle/>
          <a:p>
            <a:pPr marL="685800" indent="-685800" algn="just">
              <a:buFont typeface="Wingdings" panose="05000000000000000000" pitchFamily="2" charset="2"/>
              <a:buChar char="ü"/>
            </a:pPr>
            <a:r>
              <a:rPr lang="vi-VN" sz="4500">
                <a:solidFill>
                  <a:srgbClr val="000000"/>
                </a:solidFill>
                <a:latin typeface="+mj-lt"/>
              </a:rPr>
              <a:t>Kích thước mainboard - ATX, MicroATX, Mini-ITX</a:t>
            </a:r>
          </a:p>
          <a:p>
            <a:pPr marL="685800" indent="-685800" algn="just">
              <a:buFont typeface="Wingdings" panose="05000000000000000000" pitchFamily="2" charset="2"/>
              <a:buChar char="ü"/>
            </a:pPr>
            <a:r>
              <a:rPr lang="vi-VN" sz="4500">
                <a:solidFill>
                  <a:srgbClr val="000000"/>
                </a:solidFill>
                <a:latin typeface="+mj-lt"/>
              </a:rPr>
              <a:t>Đế cắm CPU - CPU Socket</a:t>
            </a:r>
          </a:p>
          <a:p>
            <a:pPr marL="685800" indent="-685800" algn="just">
              <a:buFont typeface="Wingdings" panose="05000000000000000000" pitchFamily="2" charset="2"/>
              <a:buChar char="ü"/>
            </a:pPr>
            <a:r>
              <a:rPr lang="vi-VN" sz="4500">
                <a:solidFill>
                  <a:srgbClr val="000000"/>
                </a:solidFill>
                <a:latin typeface="+mj-lt"/>
              </a:rPr>
              <a:t>Chipset - Intel và AMD</a:t>
            </a:r>
          </a:p>
          <a:p>
            <a:pPr marL="685800" indent="-685800" algn="just">
              <a:buFont typeface="Wingdings" panose="05000000000000000000" pitchFamily="2" charset="2"/>
              <a:buChar char="ü"/>
            </a:pPr>
            <a:r>
              <a:rPr lang="vi-VN" sz="4500">
                <a:solidFill>
                  <a:srgbClr val="000000"/>
                </a:solidFill>
                <a:latin typeface="+mj-lt"/>
              </a:rPr>
              <a:t>Cổng USB (2.0, 3.0, 3.2 Gen1, Loại C)</a:t>
            </a:r>
          </a:p>
          <a:p>
            <a:pPr marL="685800" indent="-685800" algn="just">
              <a:buFont typeface="Wingdings" panose="05000000000000000000" pitchFamily="2" charset="2"/>
              <a:buChar char="ü"/>
            </a:pPr>
            <a:r>
              <a:rPr lang="vi-VN" sz="4500">
                <a:solidFill>
                  <a:srgbClr val="000000"/>
                </a:solidFill>
                <a:latin typeface="+mj-lt"/>
              </a:rPr>
              <a:t>Khe cắm RAM/DIMM - DDR3, DDR4</a:t>
            </a:r>
          </a:p>
          <a:p>
            <a:pPr marL="685800" indent="-685800" algn="just">
              <a:buFont typeface="Wingdings" panose="05000000000000000000" pitchFamily="2" charset="2"/>
              <a:buChar char="ü"/>
            </a:pPr>
            <a:r>
              <a:rPr lang="vi-VN" sz="4500">
                <a:solidFill>
                  <a:srgbClr val="000000"/>
                </a:solidFill>
                <a:latin typeface="+mj-lt"/>
              </a:rPr>
              <a:t>Các kết nối âm thanh, hình ảnh - HDMI, DisplayPort, VGA, Divi</a:t>
            </a:r>
          </a:p>
          <a:p>
            <a:pPr marL="685800" indent="-685800" algn="just">
              <a:buFont typeface="Wingdings" panose="05000000000000000000" pitchFamily="2" charset="2"/>
              <a:buChar char="ü"/>
            </a:pPr>
            <a:r>
              <a:rPr lang="vi-VN" sz="4500">
                <a:solidFill>
                  <a:srgbClr val="000000"/>
                </a:solidFill>
                <a:latin typeface="+mj-lt"/>
              </a:rPr>
              <a:t>Khe cắm mở rộng PCIe Slots - x1, x16 (3.0, 4.0)</a:t>
            </a:r>
          </a:p>
          <a:p>
            <a:pPr marL="685800" indent="-685800" algn="just">
              <a:buFont typeface="Wingdings" panose="05000000000000000000" pitchFamily="2" charset="2"/>
              <a:buChar char="ü"/>
            </a:pPr>
            <a:r>
              <a:rPr lang="vi-VN" sz="4500">
                <a:solidFill>
                  <a:srgbClr val="000000"/>
                </a:solidFill>
                <a:latin typeface="+mj-lt"/>
              </a:rPr>
              <a:t>Wifi có sẵn</a:t>
            </a:r>
          </a:p>
          <a:p>
            <a:pPr marL="685800" indent="-685800" algn="just">
              <a:buFont typeface="Wingdings" panose="05000000000000000000" pitchFamily="2" charset="2"/>
              <a:buChar char="ü"/>
            </a:pPr>
            <a:r>
              <a:rPr lang="vi-VN" sz="4500">
                <a:solidFill>
                  <a:srgbClr val="000000"/>
                </a:solidFill>
                <a:latin typeface="+mj-lt"/>
              </a:rPr>
              <a:t>Cổng SATA</a:t>
            </a:r>
          </a:p>
          <a:p>
            <a:pPr marL="685800" indent="-685800" algn="just">
              <a:buFont typeface="Wingdings" panose="05000000000000000000" pitchFamily="2" charset="2"/>
              <a:buChar char="ü"/>
            </a:pPr>
            <a:r>
              <a:rPr lang="vi-VN" sz="4500">
                <a:solidFill>
                  <a:srgbClr val="000000"/>
                </a:solidFill>
                <a:latin typeface="+mj-lt"/>
              </a:rPr>
              <a:t>Hỗ trợ M.2 NVME</a:t>
            </a:r>
          </a:p>
          <a:p>
            <a:pPr marL="685800" indent="-685800" algn="just">
              <a:buFont typeface="Wingdings" panose="05000000000000000000" pitchFamily="2" charset="2"/>
              <a:buChar char="ü"/>
            </a:pPr>
            <a:r>
              <a:rPr lang="vi-VN" sz="4500">
                <a:solidFill>
                  <a:srgbClr val="000000"/>
                </a:solidFill>
                <a:latin typeface="+mj-lt"/>
              </a:rPr>
              <a:t>Đầu cắm RGB</a:t>
            </a:r>
            <a:endParaRPr lang="vi-VN" sz="4500" b="0" i="0">
              <a:solidFill>
                <a:srgbClr val="000000"/>
              </a:solidFill>
              <a:effectLst/>
              <a:latin typeface="+mj-lt"/>
            </a:endParaRPr>
          </a:p>
        </p:txBody>
      </p:sp>
    </p:spTree>
    <p:extLst>
      <p:ext uri="{BB962C8B-B14F-4D97-AF65-F5344CB8AC3E}">
        <p14:creationId xmlns:p14="http://schemas.microsoft.com/office/powerpoint/2010/main" val="2900447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540844"/>
            <a:ext cx="21315363" cy="1779678"/>
          </a:xfrm>
          <a:prstGeom prst="rect">
            <a:avLst/>
          </a:prstGeom>
          <a:solidFill>
            <a:srgbClr val="F47321"/>
          </a:solidFill>
        </p:spPr>
      </p:sp>
      <p:sp>
        <p:nvSpPr>
          <p:cNvPr id="5" name="AutoShape 5"/>
          <p:cNvSpPr/>
          <p:nvPr/>
        </p:nvSpPr>
        <p:spPr>
          <a:xfrm>
            <a:off x="6165959" y="6776608"/>
            <a:ext cx="3608305" cy="3105883"/>
          </a:xfrm>
          <a:prstGeom prst="rect">
            <a:avLst/>
          </a:prstGeom>
          <a:solidFill>
            <a:srgbClr val="F47321"/>
          </a:solidFill>
        </p:spPr>
      </p:sp>
      <p:sp>
        <p:nvSpPr>
          <p:cNvPr id="6" name="AutoShape 6"/>
          <p:cNvSpPr/>
          <p:nvPr/>
        </p:nvSpPr>
        <p:spPr>
          <a:xfrm>
            <a:off x="11286434" y="6828178"/>
            <a:ext cx="3608305" cy="3105883"/>
          </a:xfrm>
          <a:prstGeom prst="rect">
            <a:avLst/>
          </a:prstGeom>
          <a:solidFill>
            <a:srgbClr val="F47321"/>
          </a:solidFill>
        </p:spPr>
      </p:sp>
      <p:sp>
        <p:nvSpPr>
          <p:cNvPr id="7" name="AutoShape 7"/>
          <p:cNvSpPr/>
          <p:nvPr/>
        </p:nvSpPr>
        <p:spPr>
          <a:xfrm>
            <a:off x="16437546" y="6798682"/>
            <a:ext cx="3608305" cy="3105883"/>
          </a:xfrm>
          <a:prstGeom prst="rect">
            <a:avLst/>
          </a:prstGeom>
          <a:solidFill>
            <a:srgbClr val="F47321"/>
          </a:solidFill>
        </p:spPr>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519472" y="6871557"/>
            <a:ext cx="2915984" cy="2915984"/>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92527" y="6757986"/>
            <a:ext cx="2913047" cy="2913047"/>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89994" y="8390130"/>
            <a:ext cx="1370244" cy="1370244"/>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629236" y="6854069"/>
            <a:ext cx="2622300" cy="2846460"/>
          </a:xfrm>
          <a:prstGeom prst="rect">
            <a:avLst/>
          </a:prstGeom>
        </p:spPr>
      </p:pic>
      <p:grpSp>
        <p:nvGrpSpPr>
          <p:cNvPr id="14" name="Group 14"/>
          <p:cNvGrpSpPr/>
          <p:nvPr/>
        </p:nvGrpSpPr>
        <p:grpSpPr>
          <a:xfrm>
            <a:off x="1146905" y="2656426"/>
            <a:ext cx="18531063" cy="3351046"/>
            <a:chOff x="-1023593" y="-1377544"/>
            <a:chExt cx="21198864" cy="3833474"/>
          </a:xfrm>
        </p:grpSpPr>
        <p:sp>
          <p:nvSpPr>
            <p:cNvPr id="15" name="TextBox 15"/>
            <p:cNvSpPr txBox="1"/>
            <p:nvPr/>
          </p:nvSpPr>
          <p:spPr>
            <a:xfrm>
              <a:off x="-1023593" y="-1377544"/>
              <a:ext cx="21198864" cy="1505752"/>
            </a:xfrm>
            <a:prstGeom prst="rect">
              <a:avLst/>
            </a:prstGeom>
          </p:spPr>
          <p:txBody>
            <a:bodyPr wrap="square" lIns="0" tIns="0" rIns="0" bIns="0" rtlCol="0" anchor="t">
              <a:spAutoFit/>
            </a:bodyPr>
            <a:lstStyle/>
            <a:p>
              <a:pPr algn="ctr">
                <a:lnSpc>
                  <a:spcPts val="11467"/>
                </a:lnSpc>
              </a:pPr>
              <a:r>
                <a:rPr lang="en-US" sz="6600" b="1" spc="381" dirty="0">
                  <a:solidFill>
                    <a:srgbClr val="FFFFFF"/>
                  </a:solidFill>
                  <a:latin typeface="Arial" panose="020B0604020202020204" pitchFamily="34" charset="0"/>
                  <a:cs typeface="Arial" panose="020B0604020202020204" pitchFamily="34" charset="0"/>
                </a:rPr>
                <a:t>LƯU Ý</a:t>
              </a:r>
            </a:p>
          </p:txBody>
        </p:sp>
        <p:sp>
          <p:nvSpPr>
            <p:cNvPr id="16" name="TextBox 16"/>
            <p:cNvSpPr txBox="1"/>
            <p:nvPr/>
          </p:nvSpPr>
          <p:spPr>
            <a:xfrm>
              <a:off x="0" y="1850783"/>
              <a:ext cx="19151681" cy="605147"/>
            </a:xfrm>
            <a:prstGeom prst="rect">
              <a:avLst/>
            </a:prstGeom>
          </p:spPr>
          <p:txBody>
            <a:bodyPr lIns="0" tIns="0" rIns="0" bIns="0" rtlCol="0" anchor="t">
              <a:spAutoFit/>
            </a:bodyPr>
            <a:lstStyle/>
            <a:p>
              <a:pPr>
                <a:lnSpc>
                  <a:spcPts val="3916"/>
                </a:lnSpc>
              </a:pPr>
              <a:endParaRPr sz="4545"/>
            </a:p>
          </p:txBody>
        </p:sp>
      </p:grpSp>
      <p:sp>
        <p:nvSpPr>
          <p:cNvPr id="17" name="TextBox 17"/>
          <p:cNvSpPr txBox="1"/>
          <p:nvPr/>
        </p:nvSpPr>
        <p:spPr>
          <a:xfrm>
            <a:off x="1068439" y="10066268"/>
            <a:ext cx="3623009" cy="679673"/>
          </a:xfrm>
          <a:prstGeom prst="rect">
            <a:avLst/>
          </a:prstGeom>
        </p:spPr>
        <p:txBody>
          <a:bodyPr lIns="0" tIns="0" rIns="0" bIns="0" rtlCol="0" anchor="t">
            <a:spAutoFit/>
          </a:bodyPr>
          <a:lstStyle/>
          <a:p>
            <a:pPr algn="ctr">
              <a:lnSpc>
                <a:spcPts val="6118"/>
              </a:lnSpc>
            </a:pPr>
            <a:r>
              <a:rPr lang="en-US" sz="3185" spc="223">
                <a:solidFill>
                  <a:srgbClr val="FFFFFF"/>
                </a:solidFill>
                <a:latin typeface="Muli Bold"/>
              </a:rPr>
              <a:t>On time</a:t>
            </a:r>
          </a:p>
        </p:txBody>
      </p:sp>
      <p:sp>
        <p:nvSpPr>
          <p:cNvPr id="19" name="TextBox 19"/>
          <p:cNvSpPr txBox="1"/>
          <p:nvPr/>
        </p:nvSpPr>
        <p:spPr>
          <a:xfrm>
            <a:off x="6165960" y="10061757"/>
            <a:ext cx="3623009" cy="679673"/>
          </a:xfrm>
          <a:prstGeom prst="rect">
            <a:avLst/>
          </a:prstGeom>
        </p:spPr>
        <p:txBody>
          <a:bodyPr lIns="0" tIns="0" rIns="0" bIns="0" rtlCol="0" anchor="t">
            <a:spAutoFit/>
          </a:bodyPr>
          <a:lstStyle/>
          <a:p>
            <a:pPr algn="ctr">
              <a:lnSpc>
                <a:spcPts val="6118"/>
              </a:lnSpc>
            </a:pPr>
            <a:r>
              <a:rPr lang="en-US" sz="3185" spc="223">
                <a:solidFill>
                  <a:srgbClr val="FFFFFF"/>
                </a:solidFill>
                <a:latin typeface="Muli Bold"/>
              </a:rPr>
              <a:t>No phone</a:t>
            </a:r>
          </a:p>
        </p:txBody>
      </p:sp>
      <p:sp>
        <p:nvSpPr>
          <p:cNvPr id="20" name="TextBox 20"/>
          <p:cNvSpPr txBox="1"/>
          <p:nvPr/>
        </p:nvSpPr>
        <p:spPr>
          <a:xfrm>
            <a:off x="11286435" y="10113328"/>
            <a:ext cx="3623009" cy="679673"/>
          </a:xfrm>
          <a:prstGeom prst="rect">
            <a:avLst/>
          </a:prstGeom>
        </p:spPr>
        <p:txBody>
          <a:bodyPr lIns="0" tIns="0" rIns="0" bIns="0" rtlCol="0" anchor="t">
            <a:spAutoFit/>
          </a:bodyPr>
          <a:lstStyle/>
          <a:p>
            <a:pPr algn="ctr">
              <a:lnSpc>
                <a:spcPts val="6118"/>
              </a:lnSpc>
            </a:pPr>
            <a:r>
              <a:rPr lang="en-US" sz="3185" spc="223">
                <a:solidFill>
                  <a:srgbClr val="FFFFFF"/>
                </a:solidFill>
                <a:latin typeface="Muli Bold"/>
              </a:rPr>
              <a:t>No sleeping</a:t>
            </a:r>
          </a:p>
        </p:txBody>
      </p:sp>
      <p:sp>
        <p:nvSpPr>
          <p:cNvPr id="21" name="TextBox 21"/>
          <p:cNvSpPr txBox="1"/>
          <p:nvPr/>
        </p:nvSpPr>
        <p:spPr>
          <a:xfrm>
            <a:off x="16437546" y="10083832"/>
            <a:ext cx="3623009" cy="679673"/>
          </a:xfrm>
          <a:prstGeom prst="rect">
            <a:avLst/>
          </a:prstGeom>
        </p:spPr>
        <p:txBody>
          <a:bodyPr lIns="0" tIns="0" rIns="0" bIns="0" rtlCol="0" anchor="t">
            <a:spAutoFit/>
          </a:bodyPr>
          <a:lstStyle/>
          <a:p>
            <a:pPr algn="ctr">
              <a:lnSpc>
                <a:spcPts val="6118"/>
              </a:lnSpc>
            </a:pPr>
            <a:r>
              <a:rPr lang="en-US" sz="3185" spc="223">
                <a:solidFill>
                  <a:srgbClr val="FFFFFF"/>
                </a:solidFill>
                <a:latin typeface="Muli Bold"/>
              </a:rPr>
              <a:t>Writting</a:t>
            </a:r>
          </a:p>
        </p:txBody>
      </p:sp>
      <p:sp>
        <p:nvSpPr>
          <p:cNvPr id="4" name="TextBox 3">
            <a:extLst>
              <a:ext uri="{FF2B5EF4-FFF2-40B4-BE49-F238E27FC236}">
                <a16:creationId xmlns:a16="http://schemas.microsoft.com/office/drawing/2014/main" id="{EEB3998C-B5FA-3EA0-C587-C0AE2186FD5D}"/>
              </a:ext>
            </a:extLst>
          </p:cNvPr>
          <p:cNvSpPr txBox="1"/>
          <p:nvPr/>
        </p:nvSpPr>
        <p:spPr>
          <a:xfrm>
            <a:off x="1343475" y="5186742"/>
            <a:ext cx="3623009" cy="1292662"/>
          </a:xfrm>
          <a:prstGeom prst="rect">
            <a:avLst/>
          </a:prstGeom>
          <a:noFill/>
        </p:spPr>
        <p:txBody>
          <a:bodyPr wrap="square" rtlCol="0">
            <a:spAutoFit/>
          </a:bodyPr>
          <a:lstStyle/>
          <a:p>
            <a:pPr algn="ctr"/>
            <a:r>
              <a:rPr lang="en-US" b="1" dirty="0">
                <a:solidFill>
                  <a:schemeClr val="accent6">
                    <a:lumMod val="75000"/>
                  </a:schemeClr>
                </a:solidFill>
              </a:rPr>
              <a:t>KHÔNG NÓI CHUYỆN RIÊNG</a:t>
            </a:r>
          </a:p>
        </p:txBody>
      </p:sp>
      <p:sp>
        <p:nvSpPr>
          <p:cNvPr id="11" name="TextBox 10">
            <a:extLst>
              <a:ext uri="{FF2B5EF4-FFF2-40B4-BE49-F238E27FC236}">
                <a16:creationId xmlns:a16="http://schemas.microsoft.com/office/drawing/2014/main" id="{B9DE6F23-A1E2-C277-59A2-F437876F8E39}"/>
              </a:ext>
            </a:extLst>
          </p:cNvPr>
          <p:cNvSpPr txBox="1"/>
          <p:nvPr/>
        </p:nvSpPr>
        <p:spPr>
          <a:xfrm>
            <a:off x="6165041" y="5189912"/>
            <a:ext cx="4168928" cy="1292662"/>
          </a:xfrm>
          <a:prstGeom prst="rect">
            <a:avLst/>
          </a:prstGeom>
          <a:noFill/>
        </p:spPr>
        <p:txBody>
          <a:bodyPr wrap="square" rtlCol="0">
            <a:spAutoFit/>
          </a:bodyPr>
          <a:lstStyle/>
          <a:p>
            <a:pPr algn="ctr"/>
            <a:r>
              <a:rPr lang="en-US" b="1" dirty="0">
                <a:solidFill>
                  <a:schemeClr val="accent6">
                    <a:lumMod val="75000"/>
                  </a:schemeClr>
                </a:solidFill>
              </a:rPr>
              <a:t>KHÔNG SỬ DỤNG ĐIỆN THOẠI</a:t>
            </a:r>
          </a:p>
        </p:txBody>
      </p:sp>
      <p:sp>
        <p:nvSpPr>
          <p:cNvPr id="31" name="TextBox 30">
            <a:extLst>
              <a:ext uri="{FF2B5EF4-FFF2-40B4-BE49-F238E27FC236}">
                <a16:creationId xmlns:a16="http://schemas.microsoft.com/office/drawing/2014/main" id="{55E221DC-99F0-D431-0716-9C8FA8788FB2}"/>
              </a:ext>
            </a:extLst>
          </p:cNvPr>
          <p:cNvSpPr txBox="1"/>
          <p:nvPr/>
        </p:nvSpPr>
        <p:spPr>
          <a:xfrm>
            <a:off x="10855922" y="5218516"/>
            <a:ext cx="4168928" cy="692497"/>
          </a:xfrm>
          <a:prstGeom prst="rect">
            <a:avLst/>
          </a:prstGeom>
          <a:noFill/>
        </p:spPr>
        <p:txBody>
          <a:bodyPr wrap="square" rtlCol="0">
            <a:spAutoFit/>
          </a:bodyPr>
          <a:lstStyle/>
          <a:p>
            <a:pPr algn="ctr"/>
            <a:r>
              <a:rPr lang="en-US" b="1" dirty="0">
                <a:solidFill>
                  <a:schemeClr val="accent6">
                    <a:lumMod val="75000"/>
                  </a:schemeClr>
                </a:solidFill>
              </a:rPr>
              <a:t>KHÔNG NGỦ GẬT</a:t>
            </a:r>
          </a:p>
        </p:txBody>
      </p:sp>
      <p:sp>
        <p:nvSpPr>
          <p:cNvPr id="32" name="TextBox 31">
            <a:extLst>
              <a:ext uri="{FF2B5EF4-FFF2-40B4-BE49-F238E27FC236}">
                <a16:creationId xmlns:a16="http://schemas.microsoft.com/office/drawing/2014/main" id="{CA72D2BE-0F56-AA52-F13E-50469EE8019F}"/>
              </a:ext>
            </a:extLst>
          </p:cNvPr>
          <p:cNvSpPr txBox="1"/>
          <p:nvPr/>
        </p:nvSpPr>
        <p:spPr>
          <a:xfrm>
            <a:off x="16164586" y="5186742"/>
            <a:ext cx="4168928" cy="692497"/>
          </a:xfrm>
          <a:prstGeom prst="rect">
            <a:avLst/>
          </a:prstGeom>
          <a:noFill/>
        </p:spPr>
        <p:txBody>
          <a:bodyPr wrap="square" rtlCol="0">
            <a:spAutoFit/>
          </a:bodyPr>
          <a:lstStyle/>
          <a:p>
            <a:pPr algn="ctr"/>
            <a:r>
              <a:rPr lang="en-US" b="1" dirty="0">
                <a:solidFill>
                  <a:schemeClr val="accent6">
                    <a:lumMod val="75000"/>
                  </a:schemeClr>
                </a:solidFill>
              </a:rPr>
              <a:t>GHI CHÉP ĐẦY ĐỦ</a:t>
            </a:r>
          </a:p>
        </p:txBody>
      </p:sp>
      <p:pic>
        <p:nvPicPr>
          <p:cNvPr id="34" name="Picture 33">
            <a:extLst>
              <a:ext uri="{FF2B5EF4-FFF2-40B4-BE49-F238E27FC236}">
                <a16:creationId xmlns:a16="http://schemas.microsoft.com/office/drawing/2014/main" id="{2648FBC3-C23C-57EF-B450-2168560015D9}"/>
              </a:ext>
            </a:extLst>
          </p:cNvPr>
          <p:cNvPicPr>
            <a:picLocks noChangeAspect="1"/>
          </p:cNvPicPr>
          <p:nvPr/>
        </p:nvPicPr>
        <p:blipFill>
          <a:blip r:embed="rId10"/>
          <a:stretch>
            <a:fillRect/>
          </a:stretch>
        </p:blipFill>
        <p:spPr>
          <a:xfrm>
            <a:off x="1368360" y="6776608"/>
            <a:ext cx="3608305" cy="31326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3F2E-648B-479D-80BA-7733F86B1A9D}"/>
              </a:ext>
            </a:extLst>
          </p:cNvPr>
          <p:cNvSpPr/>
          <p:nvPr/>
        </p:nvSpPr>
        <p:spPr>
          <a:xfrm>
            <a:off x="3372691" y="463827"/>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chính của Bảng mạch chính – Mainboard</a:t>
            </a:r>
            <a:endParaRPr lang="en-US" sz="5000" b="1" dirty="0">
              <a:solidFill>
                <a:srgbClr val="00009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89E0001E-426A-474E-9EED-2A54984DF56D}"/>
              </a:ext>
            </a:extLst>
          </p:cNvPr>
          <p:cNvSpPr/>
          <p:nvPr/>
        </p:nvSpPr>
        <p:spPr>
          <a:xfrm>
            <a:off x="466521" y="2890476"/>
            <a:ext cx="7750583" cy="692497"/>
          </a:xfrm>
          <a:prstGeom prst="rect">
            <a:avLst/>
          </a:prstGeom>
        </p:spPr>
        <p:txBody>
          <a:bodyPr wrap="none">
            <a:spAutoFit/>
          </a:bodyPr>
          <a:lstStyle/>
          <a:p>
            <a:pPr algn="just"/>
            <a:r>
              <a:rPr lang="en-US" b="1">
                <a:solidFill>
                  <a:srgbClr val="0070C0"/>
                </a:solidFill>
                <a:latin typeface="__Inter_1870e5"/>
              </a:rPr>
              <a:t>Kích thước mainboard (Form Factor)</a:t>
            </a:r>
            <a:endParaRPr lang="en-US" b="1" i="0">
              <a:solidFill>
                <a:srgbClr val="0070C0"/>
              </a:solidFill>
              <a:effectLst/>
              <a:latin typeface="__Inter_1870e5"/>
            </a:endParaRPr>
          </a:p>
        </p:txBody>
      </p:sp>
      <p:sp>
        <p:nvSpPr>
          <p:cNvPr id="6" name="Rectangle 5">
            <a:extLst>
              <a:ext uri="{FF2B5EF4-FFF2-40B4-BE49-F238E27FC236}">
                <a16:creationId xmlns:a16="http://schemas.microsoft.com/office/drawing/2014/main" id="{555A5F53-4A07-416B-B2E4-E2ACA85E3AE1}"/>
              </a:ext>
            </a:extLst>
          </p:cNvPr>
          <p:cNvSpPr/>
          <p:nvPr/>
        </p:nvSpPr>
        <p:spPr>
          <a:xfrm>
            <a:off x="466521" y="3582973"/>
            <a:ext cx="19849306" cy="2492990"/>
          </a:xfrm>
          <a:prstGeom prst="rect">
            <a:avLst/>
          </a:prstGeom>
        </p:spPr>
        <p:txBody>
          <a:bodyPr wrap="square">
            <a:spAutoFit/>
          </a:bodyPr>
          <a:lstStyle/>
          <a:p>
            <a:pPr algn="just"/>
            <a:r>
              <a:rPr lang="vi-VN" b="1">
                <a:solidFill>
                  <a:srgbClr val="000000"/>
                </a:solidFill>
                <a:latin typeface="__Inter_1870e5"/>
              </a:rPr>
              <a:t>Chuẩn kích thước ATX</a:t>
            </a:r>
          </a:p>
          <a:p>
            <a:pPr algn="just"/>
            <a:r>
              <a:rPr lang="vi-VN">
                <a:solidFill>
                  <a:srgbClr val="000000"/>
                </a:solidFill>
                <a:latin typeface="__Inter_1870e5"/>
              </a:rPr>
              <a:t>ATX là chuẩn lớn nhất trong 3 loại phổ biến, với kích thước 12 inch x 9,6 inch nên có nhiều không gian hơn cho các khe cắm. Đi kèm ATX sẽ có hơn 4 khe cắm RAM, 4 khe cắm PCI-e, PCI, và 6 cổng SATA trở lên.</a:t>
            </a:r>
            <a:endParaRPr lang="vi-VN" b="0" i="0">
              <a:solidFill>
                <a:srgbClr val="000000"/>
              </a:solidFill>
              <a:effectLst/>
              <a:latin typeface="__Inter_1870e5"/>
            </a:endParaRPr>
          </a:p>
        </p:txBody>
      </p:sp>
      <p:pic>
        <p:nvPicPr>
          <p:cNvPr id="10242" name="Picture 2" descr="Thông số kỹ thuật trên mainboard bạn cần biết để build máy">
            <a:extLst>
              <a:ext uri="{FF2B5EF4-FFF2-40B4-BE49-F238E27FC236}">
                <a16:creationId xmlns:a16="http://schemas.microsoft.com/office/drawing/2014/main" id="{17F71D84-EB23-4787-89DE-C6EF4797E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972" y="6365875"/>
            <a:ext cx="16078404" cy="5779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914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3214688" y="770206"/>
            <a:ext cx="17359312" cy="861774"/>
          </a:xfrm>
          <a:prstGeom prst="rect">
            <a:avLst/>
          </a:prstGeom>
        </p:spPr>
        <p:txBody>
          <a:bodyPr wrap="square">
            <a:spAutoFit/>
          </a:bodyPr>
          <a:lstStyle/>
          <a:p>
            <a:r>
              <a:rPr lang="en-US" sz="5000">
                <a:latin typeface="Times New Roman" panose="02020603050405020304" pitchFamily="18" charset="0"/>
                <a:cs typeface="Times New Roman" panose="02020603050405020304" pitchFamily="18" charset="0"/>
              </a:rPr>
              <a:t>2.1.1. </a:t>
            </a:r>
            <a:r>
              <a:rPr lang="vi-VN" sz="5000">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00009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31F3F2E-648B-479D-80BA-7733F86B1A9D}"/>
              </a:ext>
            </a:extLst>
          </p:cNvPr>
          <p:cNvSpPr/>
          <p:nvPr/>
        </p:nvSpPr>
        <p:spPr>
          <a:xfrm>
            <a:off x="2700338" y="1787565"/>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chính của Bảng mạch chính – Mainboard</a:t>
            </a:r>
            <a:endParaRPr lang="en-US" sz="5000" b="1" dirty="0">
              <a:solidFill>
                <a:srgbClr val="00009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89E0001E-426A-474E-9EED-2A54984DF56D}"/>
              </a:ext>
            </a:extLst>
          </p:cNvPr>
          <p:cNvSpPr/>
          <p:nvPr/>
        </p:nvSpPr>
        <p:spPr>
          <a:xfrm>
            <a:off x="466521" y="2890476"/>
            <a:ext cx="7750583" cy="692497"/>
          </a:xfrm>
          <a:prstGeom prst="rect">
            <a:avLst/>
          </a:prstGeom>
        </p:spPr>
        <p:txBody>
          <a:bodyPr wrap="none">
            <a:spAutoFit/>
          </a:bodyPr>
          <a:lstStyle/>
          <a:p>
            <a:pPr algn="just"/>
            <a:r>
              <a:rPr lang="en-US" b="1">
                <a:solidFill>
                  <a:srgbClr val="0070C0"/>
                </a:solidFill>
                <a:latin typeface="__Inter_1870e5"/>
              </a:rPr>
              <a:t>Kích thước mainboard (Form Factor)</a:t>
            </a:r>
            <a:endParaRPr lang="en-US" b="1" i="0">
              <a:solidFill>
                <a:srgbClr val="0070C0"/>
              </a:solidFill>
              <a:effectLst/>
              <a:latin typeface="__Inter_1870e5"/>
            </a:endParaRPr>
          </a:p>
        </p:txBody>
      </p:sp>
      <p:pic>
        <p:nvPicPr>
          <p:cNvPr id="10242" name="Picture 2" descr="Thông số kỹ thuật trên mainboard bạn cần biết để build máy">
            <a:extLst>
              <a:ext uri="{FF2B5EF4-FFF2-40B4-BE49-F238E27FC236}">
                <a16:creationId xmlns:a16="http://schemas.microsoft.com/office/drawing/2014/main" id="{17F71D84-EB23-4787-89DE-C6EF4797E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972" y="6365875"/>
            <a:ext cx="16078404" cy="57795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0D60FC8-01D1-4072-A0CA-B689D663415B}"/>
              </a:ext>
            </a:extLst>
          </p:cNvPr>
          <p:cNvSpPr/>
          <p:nvPr/>
        </p:nvSpPr>
        <p:spPr>
          <a:xfrm>
            <a:off x="466521" y="3835208"/>
            <a:ext cx="19907454" cy="1892826"/>
          </a:xfrm>
          <a:prstGeom prst="rect">
            <a:avLst/>
          </a:prstGeom>
        </p:spPr>
        <p:txBody>
          <a:bodyPr wrap="square">
            <a:spAutoFit/>
          </a:bodyPr>
          <a:lstStyle/>
          <a:p>
            <a:pPr algn="just"/>
            <a:r>
              <a:rPr lang="vi-VN" b="1">
                <a:solidFill>
                  <a:srgbClr val="000000"/>
                </a:solidFill>
                <a:latin typeface="__Inter_1870e5"/>
              </a:rPr>
              <a:t>Chuẩn kích thước mATX - Micro-ATX</a:t>
            </a:r>
          </a:p>
          <a:p>
            <a:pPr algn="just"/>
            <a:r>
              <a:rPr lang="vi-VN">
                <a:solidFill>
                  <a:srgbClr val="000000"/>
                </a:solidFill>
                <a:latin typeface="__Inter_1870e5"/>
              </a:rPr>
              <a:t>Chuẩn kích thước mATX có kích thước trung bình, cũng là lựa chọn phổ biến nhất cho các máy bộ PC ngày nay. Thường sẽ có 2 hoặc 4 khe cắm RAM, khoảng 3 khe PCI-e và 4 - 6 cổng SATA.</a:t>
            </a:r>
            <a:endParaRPr lang="vi-VN" b="0" i="0">
              <a:solidFill>
                <a:srgbClr val="000000"/>
              </a:solidFill>
              <a:effectLst/>
              <a:latin typeface="__Inter_1870e5"/>
            </a:endParaRPr>
          </a:p>
        </p:txBody>
      </p:sp>
    </p:spTree>
    <p:extLst>
      <p:ext uri="{BB962C8B-B14F-4D97-AF65-F5344CB8AC3E}">
        <p14:creationId xmlns:p14="http://schemas.microsoft.com/office/powerpoint/2010/main" val="3380627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3F2E-648B-479D-80BA-7733F86B1A9D}"/>
              </a:ext>
            </a:extLst>
          </p:cNvPr>
          <p:cNvSpPr/>
          <p:nvPr/>
        </p:nvSpPr>
        <p:spPr>
          <a:xfrm>
            <a:off x="3318903" y="550435"/>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chính của Bảng mạch chính – Mainboard</a:t>
            </a:r>
            <a:endParaRPr lang="en-US" sz="5000" b="1" dirty="0">
              <a:solidFill>
                <a:srgbClr val="00009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89E0001E-426A-474E-9EED-2A54984DF56D}"/>
              </a:ext>
            </a:extLst>
          </p:cNvPr>
          <p:cNvSpPr/>
          <p:nvPr/>
        </p:nvSpPr>
        <p:spPr>
          <a:xfrm>
            <a:off x="466521" y="2890476"/>
            <a:ext cx="7750583" cy="692497"/>
          </a:xfrm>
          <a:prstGeom prst="rect">
            <a:avLst/>
          </a:prstGeom>
        </p:spPr>
        <p:txBody>
          <a:bodyPr wrap="none">
            <a:spAutoFit/>
          </a:bodyPr>
          <a:lstStyle/>
          <a:p>
            <a:pPr algn="just"/>
            <a:r>
              <a:rPr lang="en-US" b="1">
                <a:solidFill>
                  <a:srgbClr val="0070C0"/>
                </a:solidFill>
                <a:latin typeface="__Inter_1870e5"/>
              </a:rPr>
              <a:t>Kích thước mainboard (Form Factor)</a:t>
            </a:r>
            <a:endParaRPr lang="en-US" b="1" i="0">
              <a:solidFill>
                <a:srgbClr val="0070C0"/>
              </a:solidFill>
              <a:effectLst/>
              <a:latin typeface="__Inter_1870e5"/>
            </a:endParaRPr>
          </a:p>
        </p:txBody>
      </p:sp>
      <p:pic>
        <p:nvPicPr>
          <p:cNvPr id="10242" name="Picture 2" descr="Thông số kỹ thuật trên mainboard bạn cần biết để build máy">
            <a:extLst>
              <a:ext uri="{FF2B5EF4-FFF2-40B4-BE49-F238E27FC236}">
                <a16:creationId xmlns:a16="http://schemas.microsoft.com/office/drawing/2014/main" id="{17F71D84-EB23-4787-89DE-C6EF4797E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972" y="6365875"/>
            <a:ext cx="16078404" cy="577953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B9418FA-7830-44AA-A67E-6D9B0E6384E4}"/>
              </a:ext>
            </a:extLst>
          </p:cNvPr>
          <p:cNvSpPr/>
          <p:nvPr/>
        </p:nvSpPr>
        <p:spPr>
          <a:xfrm>
            <a:off x="466520" y="3727929"/>
            <a:ext cx="19593129" cy="1892826"/>
          </a:xfrm>
          <a:prstGeom prst="rect">
            <a:avLst/>
          </a:prstGeom>
        </p:spPr>
        <p:txBody>
          <a:bodyPr wrap="square">
            <a:spAutoFit/>
          </a:bodyPr>
          <a:lstStyle/>
          <a:p>
            <a:pPr algn="just"/>
            <a:r>
              <a:rPr lang="vi-VN" b="1">
                <a:solidFill>
                  <a:srgbClr val="000000"/>
                </a:solidFill>
                <a:latin typeface="__Inter_1870e5"/>
              </a:rPr>
              <a:t>Chuẩn kích thước mini - ITX</a:t>
            </a:r>
          </a:p>
          <a:p>
            <a:pPr algn="just"/>
            <a:r>
              <a:rPr lang="vi-VN">
                <a:solidFill>
                  <a:srgbClr val="000000"/>
                </a:solidFill>
                <a:latin typeface="__Inter_1870e5"/>
              </a:rPr>
              <a:t>Chuẩn ITX thường dành để xây dựng những PC nhỏ gọn. Vì có kích thước nhỏ nên chuẩn ITX có thể lắp được 1 khe PCI-e, 2 khe RAM và từ 2 - 4 cổng SATA.</a:t>
            </a:r>
            <a:endParaRPr lang="vi-VN" b="0" i="0">
              <a:solidFill>
                <a:srgbClr val="000000"/>
              </a:solidFill>
              <a:effectLst/>
              <a:latin typeface="__Inter_1870e5"/>
            </a:endParaRPr>
          </a:p>
        </p:txBody>
      </p:sp>
    </p:spTree>
    <p:extLst>
      <p:ext uri="{BB962C8B-B14F-4D97-AF65-F5344CB8AC3E}">
        <p14:creationId xmlns:p14="http://schemas.microsoft.com/office/powerpoint/2010/main" val="1694058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3F2E-648B-479D-80BA-7733F86B1A9D}"/>
              </a:ext>
            </a:extLst>
          </p:cNvPr>
          <p:cNvSpPr/>
          <p:nvPr/>
        </p:nvSpPr>
        <p:spPr>
          <a:xfrm>
            <a:off x="3367160" y="573985"/>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chính của Bảng mạch chính – Mainboard</a:t>
            </a:r>
            <a:endParaRPr lang="en-US" sz="5000" b="1" dirty="0">
              <a:solidFill>
                <a:srgbClr val="00009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2B0A2BA8-CB71-4623-8F54-E9B23BBE35CF}"/>
              </a:ext>
            </a:extLst>
          </p:cNvPr>
          <p:cNvSpPr/>
          <p:nvPr/>
        </p:nvSpPr>
        <p:spPr>
          <a:xfrm>
            <a:off x="505837" y="2899362"/>
            <a:ext cx="5417702" cy="692497"/>
          </a:xfrm>
          <a:prstGeom prst="rect">
            <a:avLst/>
          </a:prstGeom>
        </p:spPr>
        <p:txBody>
          <a:bodyPr wrap="none">
            <a:spAutoFit/>
          </a:bodyPr>
          <a:lstStyle/>
          <a:p>
            <a:pPr algn="just"/>
            <a:r>
              <a:rPr lang="en-US" b="1">
                <a:solidFill>
                  <a:srgbClr val="0070C0"/>
                </a:solidFill>
                <a:latin typeface="__Inter_1870e5"/>
              </a:rPr>
              <a:t>Đế cắm CPU - CPU Socket</a:t>
            </a:r>
            <a:endParaRPr lang="en-US" b="1" i="0">
              <a:solidFill>
                <a:srgbClr val="0070C0"/>
              </a:solidFill>
              <a:effectLst/>
              <a:latin typeface="__Inter_1870e5"/>
            </a:endParaRPr>
          </a:p>
        </p:txBody>
      </p:sp>
      <p:sp>
        <p:nvSpPr>
          <p:cNvPr id="7" name="Rectangle 6">
            <a:extLst>
              <a:ext uri="{FF2B5EF4-FFF2-40B4-BE49-F238E27FC236}">
                <a16:creationId xmlns:a16="http://schemas.microsoft.com/office/drawing/2014/main" id="{D441EDA4-7D31-4D5A-8C63-AFFF0BB74BED}"/>
              </a:ext>
            </a:extLst>
          </p:cNvPr>
          <p:cNvSpPr/>
          <p:nvPr/>
        </p:nvSpPr>
        <p:spPr>
          <a:xfrm>
            <a:off x="505837" y="3591859"/>
            <a:ext cx="6123563" cy="8710077"/>
          </a:xfrm>
          <a:prstGeom prst="rect">
            <a:avLst/>
          </a:prstGeom>
        </p:spPr>
        <p:txBody>
          <a:bodyPr wrap="square">
            <a:spAutoFit/>
          </a:bodyPr>
          <a:lstStyle/>
          <a:p>
            <a:pPr algn="just"/>
            <a:r>
              <a:rPr lang="vi-VN" sz="4000">
                <a:latin typeface="+mj-lt"/>
                <a:hlinkClick r:id="rId2"/>
              </a:rPr>
              <a:t>CPU socket</a:t>
            </a:r>
            <a:r>
              <a:rPr lang="vi-VN" sz="4000">
                <a:solidFill>
                  <a:srgbClr val="000000"/>
                </a:solidFill>
                <a:latin typeface="+mj-lt"/>
              </a:rPr>
              <a:t> là một thành phần cơ học cung cấp kết nối giữa bộ vi xử lý và bảng mạch in (PCB), có socket nên CPU có thể tháo rời và thay thế mà không phải hàn chết vào mainboard. Nó cũng xác định loại CPU bạn có thể cài đặt trên mainboard, ví dụ nếu mainboard có ghi LGA 1200 thì bo mạch chủ này chỉ hỗ trợ các CPU có cùng socket là LGA 1200.</a:t>
            </a:r>
            <a:endParaRPr lang="en-US" sz="4000">
              <a:latin typeface="+mj-lt"/>
            </a:endParaRPr>
          </a:p>
        </p:txBody>
      </p:sp>
      <p:pic>
        <p:nvPicPr>
          <p:cNvPr id="12290" name="Picture 2" descr="Thông số kỹ thuật trên mainboard bạn cần biết để build máy">
            <a:extLst>
              <a:ext uri="{FF2B5EF4-FFF2-40B4-BE49-F238E27FC236}">
                <a16:creationId xmlns:a16="http://schemas.microsoft.com/office/drawing/2014/main" id="{B4524E6A-96E1-4F01-B888-D0FCC629B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88" y="3176465"/>
            <a:ext cx="13117584" cy="87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862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568E05-83D5-4315-A7A3-7F465FA6151C}"/>
              </a:ext>
            </a:extLst>
          </p:cNvPr>
          <p:cNvSpPr/>
          <p:nvPr/>
        </p:nvSpPr>
        <p:spPr>
          <a:xfrm>
            <a:off x="2953452" y="528568"/>
            <a:ext cx="17791998" cy="3247043"/>
          </a:xfrm>
          <a:prstGeom prst="rect">
            <a:avLst/>
          </a:prstGeom>
        </p:spPr>
        <p:txBody>
          <a:bodyPr wrap="square">
            <a:spAutoFit/>
          </a:bodyPr>
          <a:lstStyle/>
          <a:p>
            <a:pPr algn="just">
              <a:spcBef>
                <a:spcPts val="600"/>
              </a:spcBef>
              <a:spcAft>
                <a:spcPts val="600"/>
              </a:spcAft>
            </a:pPr>
            <a:r>
              <a:rPr lang="en-US" sz="4000">
                <a:latin typeface="Times New Roman" panose="02020603050405020304" pitchFamily="18" charset="0"/>
                <a:ea typeface="Times New Roman" panose="02020603050405020304" pitchFamily="18" charset="0"/>
                <a:cs typeface="Times New Roman" panose="02020603050405020304" pitchFamily="18" charset="0"/>
              </a:rPr>
              <a:t>Đế cắm CPU (socket) là bộ phận để lắp ráp CPU vào mainboard. Socket thể hiện sự tương thích của mainboard với các loại CPU mà nó hỗ trợ. Vì thế, socket trên mainboard là một yếu tố quan trọng để phân loại mainboard.</a:t>
            </a:r>
            <a:endParaRPr lang="en-US" sz="4000">
              <a:latin typeface=".VnTime" panose="020B7200000000000000" pitchFamily="34" charset="0"/>
              <a:ea typeface="Times New Roman" panose="02020603050405020304" pitchFamily="18" charset="0"/>
              <a:cs typeface="Times New Roman" panose="02020603050405020304" pitchFamily="18" charset="0"/>
            </a:endParaRPr>
          </a:p>
          <a:p>
            <a:r>
              <a:rPr lang="en-US" sz="4000">
                <a:latin typeface="Times New Roman" panose="02020603050405020304" pitchFamily="18" charset="0"/>
                <a:ea typeface="Times New Roman" panose="02020603050405020304" pitchFamily="18" charset="0"/>
              </a:rPr>
              <a:t>Trên thị trường hiện nay thì có 4 loại socket CPU phổ biến bao gồm LGA, PGA, BGA và ZIF.</a:t>
            </a:r>
            <a:endParaRPr lang="en-US"/>
          </a:p>
        </p:txBody>
      </p:sp>
      <p:sp>
        <p:nvSpPr>
          <p:cNvPr id="12" name="Rectangle 11">
            <a:extLst>
              <a:ext uri="{FF2B5EF4-FFF2-40B4-BE49-F238E27FC236}">
                <a16:creationId xmlns:a16="http://schemas.microsoft.com/office/drawing/2014/main" id="{B8B68070-821C-469A-A0C1-B134441B7C0B}"/>
              </a:ext>
            </a:extLst>
          </p:cNvPr>
          <p:cNvSpPr/>
          <p:nvPr/>
        </p:nvSpPr>
        <p:spPr>
          <a:xfrm>
            <a:off x="814388" y="4190742"/>
            <a:ext cx="6729412" cy="7478970"/>
          </a:xfrm>
          <a:prstGeom prst="rect">
            <a:avLst/>
          </a:prstGeom>
        </p:spPr>
        <p:txBody>
          <a:bodyPr wrap="square">
            <a:spAutoFit/>
          </a:bodyPr>
          <a:lstStyle/>
          <a:p>
            <a:pPr algn="just"/>
            <a:r>
              <a:rPr lang="en-US" sz="4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PGA  được viết tắt từ </a:t>
            </a:r>
            <a:r>
              <a:rPr lang="en-US" sz="40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Pin Grid Array</a:t>
            </a:r>
            <a:r>
              <a:rPr lang="en-US" sz="4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Dòng socket này được phân biệt bởi kiểu dáng vuông đặc trưng. Nó sẽ kết nối với CPU qua hệ thống lỗ chân cắm trên socket. Về phần của CPU cũng sẽ được thiết kế làm sao để tương thích với ổ cắm trên socket. Một lưu ý nhỏ khi thao tác kết nối CPU và socket thì bạn đừng quên đè nhẹ phần CPU xuống socket.</a:t>
            </a:r>
            <a:endParaRPr lang="en-US">
              <a:latin typeface="Times New Roman" panose="02020603050405020304" pitchFamily="18" charset="0"/>
              <a:cs typeface="Times New Roman" panose="02020603050405020304" pitchFamily="18" charset="0"/>
            </a:endParaRPr>
          </a:p>
        </p:txBody>
      </p:sp>
      <p:pic>
        <p:nvPicPr>
          <p:cNvPr id="24" name="Picture 23" descr="socket cpu">
            <a:extLst>
              <a:ext uri="{FF2B5EF4-FFF2-40B4-BE49-F238E27FC236}">
                <a16:creationId xmlns:a16="http://schemas.microsoft.com/office/drawing/2014/main" id="{340F3F03-1F71-4EB6-97BC-2D0AEB66CDA1}"/>
              </a:ext>
            </a:extLst>
          </p:cNvPr>
          <p:cNvPicPr/>
          <p:nvPr/>
        </p:nvPicPr>
        <p:blipFill rotWithShape="1">
          <a:blip r:embed="rId2">
            <a:extLst>
              <a:ext uri="{28A0092B-C50C-407E-A947-70E740481C1C}">
                <a14:useLocalDpi xmlns:a14="http://schemas.microsoft.com/office/drawing/2010/main" val="0"/>
              </a:ext>
            </a:extLst>
          </a:blip>
          <a:srcRect l="21721" r="11347" b="5332"/>
          <a:stretch/>
        </p:blipFill>
        <p:spPr bwMode="auto">
          <a:xfrm>
            <a:off x="9178641" y="4190742"/>
            <a:ext cx="10280934" cy="74789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52715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5F5973-5131-4845-9939-F85EB90E92E7}"/>
              </a:ext>
            </a:extLst>
          </p:cNvPr>
          <p:cNvSpPr/>
          <p:nvPr/>
        </p:nvSpPr>
        <p:spPr>
          <a:xfrm>
            <a:off x="814388" y="2921665"/>
            <a:ext cx="5329237" cy="7478970"/>
          </a:xfrm>
          <a:prstGeom prst="rect">
            <a:avLst/>
          </a:prstGeom>
        </p:spPr>
        <p:txBody>
          <a:bodyPr wrap="square">
            <a:spAutoFit/>
          </a:bodyPr>
          <a:lstStyle/>
          <a:p>
            <a:pPr algn="just">
              <a:spcBef>
                <a:spcPts val="600"/>
              </a:spcBef>
              <a:spcAft>
                <a:spcPts val="0"/>
              </a:spcAft>
            </a:pPr>
            <a:r>
              <a:rPr lang="en-US" sz="4000" b="1">
                <a:latin typeface="Times New Roman" panose="02020603050405020304" pitchFamily="18" charset="0"/>
                <a:ea typeface="Times New Roman" panose="02020603050405020304" pitchFamily="18" charset="0"/>
              </a:rPr>
              <a:t>LGA: </a:t>
            </a:r>
            <a:r>
              <a:rPr lang="en-US" sz="4000" b="1">
                <a:solidFill>
                  <a:srgbClr val="000000"/>
                </a:solidFill>
                <a:latin typeface="Times New Roman" panose="02020603050405020304" pitchFamily="18" charset="0"/>
                <a:ea typeface="Times New Roman" panose="02020603050405020304" pitchFamily="18" charset="0"/>
              </a:rPr>
              <a:t>Land Grid Array</a:t>
            </a:r>
            <a:r>
              <a:rPr lang="en-US" sz="4000">
                <a:solidFill>
                  <a:srgbClr val="000000"/>
                </a:solidFill>
                <a:latin typeface="Times New Roman" panose="02020603050405020304" pitchFamily="18" charset="0"/>
                <a:ea typeface="Times New Roman" panose="02020603050405020304" pitchFamily="18" charset="0"/>
              </a:rPr>
              <a:t> là cụm từ viết tắt của LGA. Loại socket LGA  đã được gắn trực tiếp vào mainboard khi sản xuất. Vì thế nên khi chọn lựa chọn CPU cần xác định có tương thích với bên đầu nối của socket LGA hay không. Xét về </a:t>
            </a:r>
            <a:r>
              <a:rPr lang="en-US" sz="4000" b="1">
                <a:solidFill>
                  <a:srgbClr val="000000"/>
                </a:solidFill>
                <a:latin typeface="Times New Roman" panose="02020603050405020304" pitchFamily="18" charset="0"/>
                <a:ea typeface="Times New Roman" panose="02020603050405020304" pitchFamily="18" charset="0"/>
              </a:rPr>
              <a:t>độ bền thì LGA sẽ bền hơn</a:t>
            </a:r>
            <a:r>
              <a:rPr lang="en-US" sz="4000">
                <a:solidFill>
                  <a:srgbClr val="000000"/>
                </a:solidFill>
                <a:latin typeface="Times New Roman" panose="02020603050405020304" pitchFamily="18" charset="0"/>
                <a:ea typeface="Times New Roman" panose="02020603050405020304" pitchFamily="18" charset="0"/>
              </a:rPr>
              <a:t> socket PGA.</a:t>
            </a:r>
            <a:endParaRPr lang="en-US" sz="3600">
              <a:effectLst/>
              <a:latin typeface="Times New Roman" panose="02020603050405020304" pitchFamily="18" charset="0"/>
              <a:ea typeface="Times New Roman" panose="02020603050405020304" pitchFamily="18" charset="0"/>
            </a:endParaRPr>
          </a:p>
        </p:txBody>
      </p:sp>
      <p:pic>
        <p:nvPicPr>
          <p:cNvPr id="3" name="Picture 2" descr="socket cpu">
            <a:extLst>
              <a:ext uri="{FF2B5EF4-FFF2-40B4-BE49-F238E27FC236}">
                <a16:creationId xmlns:a16="http://schemas.microsoft.com/office/drawing/2014/main" id="{25CB94DF-AC2E-4F12-B525-3FB16641D638}"/>
              </a:ext>
            </a:extLst>
          </p:cNvPr>
          <p:cNvPicPr/>
          <p:nvPr/>
        </p:nvPicPr>
        <p:blipFill rotWithShape="1">
          <a:blip r:embed="rId2">
            <a:extLst>
              <a:ext uri="{28A0092B-C50C-407E-A947-70E740481C1C}">
                <a14:useLocalDpi xmlns:a14="http://schemas.microsoft.com/office/drawing/2010/main" val="0"/>
              </a:ext>
            </a:extLst>
          </a:blip>
          <a:srcRect l="13700" t="3491" r="2282" b="6065"/>
          <a:stretch/>
        </p:blipFill>
        <p:spPr bwMode="auto">
          <a:xfrm>
            <a:off x="7344251" y="3096895"/>
            <a:ext cx="12515374" cy="74789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8139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0DEC05-FBAC-4B41-860A-7A654EE7D140}"/>
              </a:ext>
            </a:extLst>
          </p:cNvPr>
          <p:cNvSpPr/>
          <p:nvPr/>
        </p:nvSpPr>
        <p:spPr>
          <a:xfrm>
            <a:off x="1100138" y="3500799"/>
            <a:ext cx="6015037" cy="7478970"/>
          </a:xfrm>
          <a:prstGeom prst="rect">
            <a:avLst/>
          </a:prstGeom>
        </p:spPr>
        <p:txBody>
          <a:bodyPr wrap="square">
            <a:spAutoFit/>
          </a:bodyPr>
          <a:lstStyle/>
          <a:p>
            <a:pPr algn="just">
              <a:spcBef>
                <a:spcPts val="600"/>
              </a:spcBef>
              <a:spcAft>
                <a:spcPts val="0"/>
              </a:spcAft>
            </a:pPr>
            <a:r>
              <a:rPr lang="en-US" sz="4000" b="1">
                <a:latin typeface="Times New Roman" panose="02020603050405020304" pitchFamily="18" charset="0"/>
                <a:ea typeface="Times New Roman" panose="02020603050405020304" pitchFamily="18" charset="0"/>
              </a:rPr>
              <a:t>BGA: </a:t>
            </a:r>
            <a:r>
              <a:rPr lang="en-US" sz="4000">
                <a:solidFill>
                  <a:srgbClr val="000000"/>
                </a:solidFill>
                <a:latin typeface="Times New Roman" panose="02020603050405020304" pitchFamily="18" charset="0"/>
                <a:ea typeface="Times New Roman" panose="02020603050405020304" pitchFamily="18" charset="0"/>
              </a:rPr>
              <a:t>Loại socket CPU phổ biến tiếp theo mình muốn nói đến là BGA hay còn gọi là </a:t>
            </a:r>
            <a:r>
              <a:rPr lang="en-US" sz="4000" b="1">
                <a:solidFill>
                  <a:srgbClr val="000000"/>
                </a:solidFill>
                <a:latin typeface="Times New Roman" panose="02020603050405020304" pitchFamily="18" charset="0"/>
                <a:ea typeface="Times New Roman" panose="02020603050405020304" pitchFamily="18" charset="0"/>
              </a:rPr>
              <a:t>Ball Grid Array</a:t>
            </a:r>
            <a:r>
              <a:rPr lang="en-US" sz="4000">
                <a:solidFill>
                  <a:srgbClr val="000000"/>
                </a:solidFill>
                <a:latin typeface="Times New Roman" panose="02020603050405020304" pitchFamily="18" charset="0"/>
                <a:ea typeface="Times New Roman" panose="02020603050405020304" pitchFamily="18" charset="0"/>
              </a:rPr>
              <a:t>. Chân cắm và ổ cắm của loại socket này được hàn thẳng vào socket giúp hạn chế hết mức có thể tình trạng</a:t>
            </a:r>
            <a:r>
              <a:rPr lang="en-US" sz="4000" b="1">
                <a:solidFill>
                  <a:srgbClr val="000000"/>
                </a:solidFill>
                <a:latin typeface="Times New Roman" panose="02020603050405020304" pitchFamily="18" charset="0"/>
                <a:ea typeface="Times New Roman" panose="02020603050405020304" pitchFamily="18" charset="0"/>
              </a:rPr>
              <a:t> hư hại các chân cắm.</a:t>
            </a:r>
            <a:r>
              <a:rPr lang="en-US" sz="4000">
                <a:solidFill>
                  <a:srgbClr val="000000"/>
                </a:solidFill>
                <a:latin typeface="Times New Roman" panose="02020603050405020304" pitchFamily="18" charset="0"/>
                <a:ea typeface="Times New Roman" panose="02020603050405020304" pitchFamily="18" charset="0"/>
              </a:rPr>
              <a:t> Đồng thời, nó cũng tránh tình trạng biến đổi hình dạng CPU.</a:t>
            </a:r>
            <a:endParaRPr lang="en-US" sz="3600">
              <a:effectLst/>
              <a:latin typeface="Times New Roman" panose="02020603050405020304" pitchFamily="18" charset="0"/>
              <a:ea typeface="Times New Roman" panose="02020603050405020304" pitchFamily="18" charset="0"/>
            </a:endParaRPr>
          </a:p>
        </p:txBody>
      </p:sp>
      <p:pic>
        <p:nvPicPr>
          <p:cNvPr id="3" name="Picture 2" descr="socket cpu">
            <a:extLst>
              <a:ext uri="{FF2B5EF4-FFF2-40B4-BE49-F238E27FC236}">
                <a16:creationId xmlns:a16="http://schemas.microsoft.com/office/drawing/2014/main" id="{441BA1F5-24B8-4979-B56D-F75FEA302B46}"/>
              </a:ext>
            </a:extLst>
          </p:cNvPr>
          <p:cNvPicPr/>
          <p:nvPr/>
        </p:nvPicPr>
        <p:blipFill rotWithShape="1">
          <a:blip r:embed="rId2">
            <a:extLst>
              <a:ext uri="{28A0092B-C50C-407E-A947-70E740481C1C}">
                <a14:useLocalDpi xmlns:a14="http://schemas.microsoft.com/office/drawing/2010/main" val="0"/>
              </a:ext>
            </a:extLst>
          </a:blip>
          <a:srcRect l="10369" r="9738"/>
          <a:stretch/>
        </p:blipFill>
        <p:spPr bwMode="auto">
          <a:xfrm>
            <a:off x="8302149" y="3500799"/>
            <a:ext cx="10900251" cy="747897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88199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3F2E-648B-479D-80BA-7733F86B1A9D}"/>
              </a:ext>
            </a:extLst>
          </p:cNvPr>
          <p:cNvSpPr/>
          <p:nvPr/>
        </p:nvSpPr>
        <p:spPr>
          <a:xfrm>
            <a:off x="3103749" y="456790"/>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chính của Bảng mạch chính – Mainboard</a:t>
            </a:r>
            <a:endParaRPr lang="en-US" sz="5000" b="1" dirty="0">
              <a:solidFill>
                <a:srgbClr val="00009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D820855-E250-4DAD-8506-F7550F5048E3}"/>
              </a:ext>
            </a:extLst>
          </p:cNvPr>
          <p:cNvSpPr/>
          <p:nvPr/>
        </p:nvSpPr>
        <p:spPr>
          <a:xfrm>
            <a:off x="505837" y="2774178"/>
            <a:ext cx="1725729" cy="692497"/>
          </a:xfrm>
          <a:prstGeom prst="rect">
            <a:avLst/>
          </a:prstGeom>
        </p:spPr>
        <p:txBody>
          <a:bodyPr wrap="none">
            <a:spAutoFit/>
          </a:bodyPr>
          <a:lstStyle/>
          <a:p>
            <a:pPr algn="just"/>
            <a:r>
              <a:rPr lang="en-US" b="1">
                <a:solidFill>
                  <a:srgbClr val="0070C0"/>
                </a:solidFill>
                <a:latin typeface="__Inter_1870e5"/>
              </a:rPr>
              <a:t>Chipset</a:t>
            </a:r>
            <a:endParaRPr lang="en-US" b="1" i="0">
              <a:solidFill>
                <a:srgbClr val="0070C0"/>
              </a:solidFill>
              <a:effectLst/>
              <a:latin typeface="__Inter_1870e5"/>
            </a:endParaRPr>
          </a:p>
        </p:txBody>
      </p:sp>
      <p:pic>
        <p:nvPicPr>
          <p:cNvPr id="15362" name="Picture 2" descr="Thông số kỹ thuật trên mainboard bạn cần biết để build máy">
            <a:extLst>
              <a:ext uri="{FF2B5EF4-FFF2-40B4-BE49-F238E27FC236}">
                <a16:creationId xmlns:a16="http://schemas.microsoft.com/office/drawing/2014/main" id="{23700753-B568-4FB7-B24D-582702FE43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03" r="15428"/>
          <a:stretch/>
        </p:blipFill>
        <p:spPr bwMode="auto">
          <a:xfrm>
            <a:off x="10401300" y="3466675"/>
            <a:ext cx="9429750" cy="7534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FFB425E-3E8C-4FFC-BF5F-49439F319DAE}"/>
              </a:ext>
            </a:extLst>
          </p:cNvPr>
          <p:cNvSpPr/>
          <p:nvPr/>
        </p:nvSpPr>
        <p:spPr>
          <a:xfrm>
            <a:off x="505837" y="3509103"/>
            <a:ext cx="8895338" cy="8494633"/>
          </a:xfrm>
          <a:prstGeom prst="rect">
            <a:avLst/>
          </a:prstGeom>
        </p:spPr>
        <p:txBody>
          <a:bodyPr wrap="square">
            <a:spAutoFit/>
          </a:bodyPr>
          <a:lstStyle/>
          <a:p>
            <a:pPr algn="just"/>
            <a:r>
              <a:rPr lang="vi-VN">
                <a:solidFill>
                  <a:srgbClr val="000000"/>
                </a:solidFill>
                <a:latin typeface="__Inter_1870e5"/>
              </a:rPr>
              <a:t>Chipset được gắn liền trên </a:t>
            </a:r>
            <a:r>
              <a:rPr lang="vi-VN">
                <a:solidFill>
                  <a:srgbClr val="000000"/>
                </a:solidFill>
                <a:latin typeface="__Inter_1870e5"/>
                <a:hlinkClick r:id="rId3"/>
              </a:rPr>
              <a:t>mainboard</a:t>
            </a:r>
            <a:r>
              <a:rPr lang="vi-VN">
                <a:solidFill>
                  <a:srgbClr val="000000"/>
                </a:solidFill>
                <a:latin typeface="__Inter_1870e5"/>
              </a:rPr>
              <a:t>, là một tập hợp các thành phần điện tử trong một mạch tích hợp quản lý luồng dữ liệu giữa bộ xử lý, bộ nhớ và thiết bị ngoại vi. Nó là trung tâm giao tiếp, truyền tải các dữ liệu giữa các phần cứng với nhau, bao gồm chipset cầu bắc và chipset cầu nam.</a:t>
            </a:r>
          </a:p>
          <a:p>
            <a:pPr algn="just"/>
            <a:r>
              <a:rPr lang="vi-VN">
                <a:solidFill>
                  <a:srgbClr val="000000"/>
                </a:solidFill>
                <a:latin typeface="__Inter_1870e5"/>
              </a:rPr>
              <a:t>Chip cầu bắc phụ trách các hoạt động của những thiết bị quan trọng như CPU, </a:t>
            </a:r>
            <a:r>
              <a:rPr lang="vi-VN">
                <a:solidFill>
                  <a:srgbClr val="000000"/>
                </a:solidFill>
                <a:latin typeface="__Inter_1870e5"/>
                <a:hlinkClick r:id="rId4"/>
              </a:rPr>
              <a:t>card đồ hoạ</a:t>
            </a:r>
            <a:r>
              <a:rPr lang="vi-VN">
                <a:solidFill>
                  <a:srgbClr val="000000"/>
                </a:solidFill>
                <a:latin typeface="__Inter_1870e5"/>
              </a:rPr>
              <a:t>, RAM… Trong khi đó chip cầu nam có nhiệm vụ thực thi các việc có tốc độ chậm trong bo mạch chủ. Chip cầu nam không trực tiếp kết nối với CPU mà thông qua chip cầu bắc.</a:t>
            </a:r>
            <a:endParaRPr lang="vi-VN" b="0" i="0">
              <a:solidFill>
                <a:srgbClr val="000000"/>
              </a:solidFill>
              <a:effectLst/>
              <a:latin typeface="__Inter_1870e5"/>
            </a:endParaRPr>
          </a:p>
        </p:txBody>
      </p:sp>
    </p:spTree>
    <p:extLst>
      <p:ext uri="{BB962C8B-B14F-4D97-AF65-F5344CB8AC3E}">
        <p14:creationId xmlns:p14="http://schemas.microsoft.com/office/powerpoint/2010/main" val="1387664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3F2E-648B-479D-80BA-7733F86B1A9D}"/>
              </a:ext>
            </a:extLst>
          </p:cNvPr>
          <p:cNvSpPr/>
          <p:nvPr/>
        </p:nvSpPr>
        <p:spPr>
          <a:xfrm>
            <a:off x="3265114" y="604224"/>
            <a:ext cx="17359312" cy="861774"/>
          </a:xfrm>
          <a:prstGeom prst="rect">
            <a:avLst/>
          </a:prstGeom>
        </p:spPr>
        <p:txBody>
          <a:bodyPr wrap="square">
            <a:spAutoFit/>
          </a:bodyPr>
          <a:lstStyle/>
          <a:p>
            <a:r>
              <a:rPr lang="en-US" sz="5000" b="1">
                <a:solidFill>
                  <a:srgbClr val="000090"/>
                </a:solidFill>
                <a:latin typeface="Times New Roman" panose="02020603050405020304" pitchFamily="18" charset="0"/>
                <a:cs typeface="Times New Roman" panose="02020603050405020304" pitchFamily="18" charset="0"/>
              </a:rPr>
              <a:t>Thông số kỹ thuật chính của Bảng mạch chính – Mainboard</a:t>
            </a:r>
            <a:endParaRPr lang="en-US" sz="5000" b="1" dirty="0">
              <a:solidFill>
                <a:srgbClr val="00009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D820855-E250-4DAD-8506-F7550F5048E3}"/>
              </a:ext>
            </a:extLst>
          </p:cNvPr>
          <p:cNvSpPr/>
          <p:nvPr/>
        </p:nvSpPr>
        <p:spPr>
          <a:xfrm>
            <a:off x="505837" y="2774178"/>
            <a:ext cx="1725729" cy="692497"/>
          </a:xfrm>
          <a:prstGeom prst="rect">
            <a:avLst/>
          </a:prstGeom>
        </p:spPr>
        <p:txBody>
          <a:bodyPr wrap="none">
            <a:spAutoFit/>
          </a:bodyPr>
          <a:lstStyle/>
          <a:p>
            <a:pPr algn="just"/>
            <a:r>
              <a:rPr lang="en-US" b="1">
                <a:solidFill>
                  <a:srgbClr val="0070C0"/>
                </a:solidFill>
                <a:latin typeface="__Inter_1870e5"/>
              </a:rPr>
              <a:t>Chipset</a:t>
            </a:r>
            <a:endParaRPr lang="en-US" b="1" i="0">
              <a:solidFill>
                <a:srgbClr val="0070C0"/>
              </a:solidFill>
              <a:effectLst/>
              <a:latin typeface="__Inter_1870e5"/>
            </a:endParaRPr>
          </a:p>
        </p:txBody>
      </p:sp>
      <p:sp>
        <p:nvSpPr>
          <p:cNvPr id="6" name="Rectangle 5">
            <a:extLst>
              <a:ext uri="{FF2B5EF4-FFF2-40B4-BE49-F238E27FC236}">
                <a16:creationId xmlns:a16="http://schemas.microsoft.com/office/drawing/2014/main" id="{5FFB425E-3E8C-4FFC-BF5F-49439F319DAE}"/>
              </a:ext>
            </a:extLst>
          </p:cNvPr>
          <p:cNvSpPr/>
          <p:nvPr/>
        </p:nvSpPr>
        <p:spPr>
          <a:xfrm>
            <a:off x="505837" y="3509103"/>
            <a:ext cx="8895338" cy="2492990"/>
          </a:xfrm>
          <a:prstGeom prst="rect">
            <a:avLst/>
          </a:prstGeom>
        </p:spPr>
        <p:txBody>
          <a:bodyPr wrap="square">
            <a:spAutoFit/>
          </a:bodyPr>
          <a:lstStyle/>
          <a:p>
            <a:pPr algn="just"/>
            <a:r>
              <a:rPr lang="en-US">
                <a:solidFill>
                  <a:srgbClr val="000000"/>
                </a:solidFill>
                <a:latin typeface="__Inter_1870e5"/>
              </a:rPr>
              <a:t>Hiện nay, trên Mainboard th</a:t>
            </a:r>
            <a:r>
              <a:rPr lang="vi-VN">
                <a:solidFill>
                  <a:srgbClr val="000000"/>
                </a:solidFill>
                <a:latin typeface="__Inter_1870e5"/>
              </a:rPr>
              <a:t>ư</a:t>
            </a:r>
            <a:r>
              <a:rPr lang="en-US">
                <a:solidFill>
                  <a:srgbClr val="000000"/>
                </a:solidFill>
                <a:latin typeface="__Inter_1870e5"/>
              </a:rPr>
              <a:t>ờng chỉ còn tồn tại Chipset cầu nam.</a:t>
            </a:r>
          </a:p>
          <a:p>
            <a:pPr algn="just"/>
            <a:r>
              <a:rPr lang="en-US" b="0" i="0">
                <a:solidFill>
                  <a:srgbClr val="000000"/>
                </a:solidFill>
                <a:effectLst/>
                <a:latin typeface="__Inter_1870e5"/>
              </a:rPr>
              <a:t>Còn CPU, RAM và các khe cắm P</a:t>
            </a:r>
            <a:r>
              <a:rPr lang="en-US">
                <a:solidFill>
                  <a:srgbClr val="000000"/>
                </a:solidFill>
                <a:latin typeface="__Inter_1870e5"/>
              </a:rPr>
              <a:t>CI Express x16 đã đ</a:t>
            </a:r>
            <a:r>
              <a:rPr lang="vi-VN">
                <a:solidFill>
                  <a:srgbClr val="000000"/>
                </a:solidFill>
                <a:latin typeface="__Inter_1870e5"/>
              </a:rPr>
              <a:t>ư</a:t>
            </a:r>
            <a:r>
              <a:rPr lang="en-US">
                <a:solidFill>
                  <a:srgbClr val="000000"/>
                </a:solidFill>
                <a:latin typeface="__Inter_1870e5"/>
              </a:rPr>
              <a:t>ợc kết nối trực tiếp.</a:t>
            </a:r>
            <a:endParaRPr lang="en-US" b="0" i="0">
              <a:solidFill>
                <a:srgbClr val="000000"/>
              </a:solidFill>
              <a:effectLst/>
              <a:latin typeface="__Inter_1870e5"/>
            </a:endParaRPr>
          </a:p>
        </p:txBody>
      </p:sp>
      <p:pic>
        <p:nvPicPr>
          <p:cNvPr id="16386" name="Picture 2" descr="https://www.tncstore.vn/image/catalog/BAI%20VIET/th%C3%B4ng%20s%E1%BB%91%20mainboard/card-pci-to-1394-4%20(1).jpg">
            <a:extLst>
              <a:ext uri="{FF2B5EF4-FFF2-40B4-BE49-F238E27FC236}">
                <a16:creationId xmlns:a16="http://schemas.microsoft.com/office/drawing/2014/main" id="{B777D30C-FDAA-4CC9-A173-D2716592C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1175" y="3120426"/>
            <a:ext cx="9886950" cy="9358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385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20855-E250-4DAD-8506-F7550F5048E3}"/>
              </a:ext>
            </a:extLst>
          </p:cNvPr>
          <p:cNvSpPr/>
          <p:nvPr/>
        </p:nvSpPr>
        <p:spPr>
          <a:xfrm>
            <a:off x="2686513" y="380602"/>
            <a:ext cx="3057825" cy="692497"/>
          </a:xfrm>
          <a:prstGeom prst="rect">
            <a:avLst/>
          </a:prstGeom>
        </p:spPr>
        <p:txBody>
          <a:bodyPr wrap="none">
            <a:spAutoFit/>
          </a:bodyPr>
          <a:lstStyle/>
          <a:p>
            <a:pPr algn="just"/>
            <a:r>
              <a:rPr lang="en-US" b="1">
                <a:solidFill>
                  <a:srgbClr val="0070C0"/>
                </a:solidFill>
                <a:latin typeface="__Inter_1870e5"/>
              </a:rPr>
              <a:t>S</a:t>
            </a:r>
            <a:r>
              <a:rPr lang="vi-VN" b="1">
                <a:solidFill>
                  <a:srgbClr val="0070C0"/>
                </a:solidFill>
                <a:latin typeface="__Inter_1870e5"/>
              </a:rPr>
              <a:t>ơ</a:t>
            </a:r>
            <a:r>
              <a:rPr lang="en-US" b="1">
                <a:solidFill>
                  <a:srgbClr val="0070C0"/>
                </a:solidFill>
                <a:latin typeface="__Inter_1870e5"/>
              </a:rPr>
              <a:t> đồ Chipset</a:t>
            </a:r>
            <a:endParaRPr lang="en-US" b="1" i="0">
              <a:solidFill>
                <a:srgbClr val="0070C0"/>
              </a:solidFill>
              <a:effectLst/>
              <a:latin typeface="__Inter_1870e5"/>
            </a:endParaRPr>
          </a:p>
        </p:txBody>
      </p:sp>
      <p:pic>
        <p:nvPicPr>
          <p:cNvPr id="17410" name="Picture 2" descr="https://suachualaptop24h.com/uploads/tim-hieu-mainlaptop2.png">
            <a:extLst>
              <a:ext uri="{FF2B5EF4-FFF2-40B4-BE49-F238E27FC236}">
                <a16:creationId xmlns:a16="http://schemas.microsoft.com/office/drawing/2014/main" id="{BB7C3614-0182-4120-9DB4-8CAAE2FD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2249" y="0"/>
            <a:ext cx="11653258" cy="13205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681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310809" cy="13322300"/>
          </a:xfrm>
          <a:prstGeom prst="rect">
            <a:avLst/>
          </a:prstGeom>
        </p:spPr>
      </p:pic>
      <p:pic>
        <p:nvPicPr>
          <p:cNvPr id="3" name="Picture 2"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1343"/>
            <a:ext cx="21315363" cy="1010957"/>
          </a:xfrm>
          <a:prstGeom prst="rect">
            <a:avLst/>
          </a:prstGeom>
        </p:spPr>
      </p:pic>
      <p:pic>
        <p:nvPicPr>
          <p:cNvPr id="4" name="Picture 3" descr="Dai Nam [PPT] Template 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941235" cy="13322300"/>
          </a:xfrm>
          <a:prstGeom prst="rect">
            <a:avLst/>
          </a:prstGeom>
        </p:spPr>
      </p:pic>
      <p:pic>
        <p:nvPicPr>
          <p:cNvPr id="6" name="Picture 5" descr="Dai Nam [PPT] Template 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3400"/>
            <a:ext cx="6108192" cy="12234672"/>
          </a:xfrm>
          <a:prstGeom prst="rect">
            <a:avLst/>
          </a:prstGeom>
        </p:spPr>
      </p:pic>
      <p:pic>
        <p:nvPicPr>
          <p:cNvPr id="7" name="Picture 6" descr="Dai Nam [PPT] Template 0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3093" y="1196721"/>
            <a:ext cx="3422715" cy="3106194"/>
          </a:xfrm>
          <a:prstGeom prst="rect">
            <a:avLst/>
          </a:prstGeom>
        </p:spPr>
      </p:pic>
      <p:sp>
        <p:nvSpPr>
          <p:cNvPr id="10" name="TextBox 9"/>
          <p:cNvSpPr txBox="1"/>
          <p:nvPr/>
        </p:nvSpPr>
        <p:spPr>
          <a:xfrm>
            <a:off x="6108192" y="5878171"/>
            <a:ext cx="13509844" cy="3139321"/>
          </a:xfrm>
          <a:prstGeom prst="rect">
            <a:avLst/>
          </a:prstGeom>
          <a:noFill/>
        </p:spPr>
        <p:txBody>
          <a:bodyPr wrap="square" rtlCol="0">
            <a:spAutoFit/>
          </a:bodyPr>
          <a:lstStyle/>
          <a:p>
            <a:pPr algn="ctr"/>
            <a:r>
              <a:rPr lang="en-US" sz="6600" b="1">
                <a:solidFill>
                  <a:srgbClr val="FFFFFF"/>
                </a:solidFill>
                <a:latin typeface="Arial"/>
                <a:cs typeface="Arial"/>
              </a:rPr>
              <a:t>CHƯƠNG 2</a:t>
            </a:r>
          </a:p>
          <a:p>
            <a:pPr algn="ctr"/>
            <a:r>
              <a:rPr lang="en-US" sz="6600" b="1">
                <a:solidFill>
                  <a:srgbClr val="FFFFFF"/>
                </a:solidFill>
                <a:latin typeface="Arial"/>
                <a:cs typeface="Arial"/>
              </a:rPr>
              <a:t>Kiến trúc, thiết bị </a:t>
            </a:r>
          </a:p>
          <a:p>
            <a:pPr algn="ctr"/>
            <a:r>
              <a:rPr lang="en-US" sz="6600" b="1">
                <a:solidFill>
                  <a:srgbClr val="FFFFFF"/>
                </a:solidFill>
                <a:latin typeface="Arial"/>
                <a:cs typeface="Arial"/>
              </a:rPr>
              <a:t>và cài đặt sửa chữa máy tính</a:t>
            </a:r>
            <a:endParaRPr lang="en-US" sz="6600" b="1" dirty="0">
              <a:solidFill>
                <a:srgbClr val="FFFFFF"/>
              </a:solidFill>
              <a:latin typeface="Arial"/>
              <a:cs typeface="Arial"/>
            </a:endParaRPr>
          </a:p>
        </p:txBody>
      </p:sp>
    </p:spTree>
    <p:extLst>
      <p:ext uri="{BB962C8B-B14F-4D97-AF65-F5344CB8AC3E}">
        <p14:creationId xmlns:p14="http://schemas.microsoft.com/office/powerpoint/2010/main" val="2115595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820855-E250-4DAD-8506-F7550F5048E3}"/>
              </a:ext>
            </a:extLst>
          </p:cNvPr>
          <p:cNvSpPr/>
          <p:nvPr/>
        </p:nvSpPr>
        <p:spPr>
          <a:xfrm>
            <a:off x="1368702" y="2774178"/>
            <a:ext cx="3057825" cy="692497"/>
          </a:xfrm>
          <a:prstGeom prst="rect">
            <a:avLst/>
          </a:prstGeom>
        </p:spPr>
        <p:txBody>
          <a:bodyPr wrap="none">
            <a:spAutoFit/>
          </a:bodyPr>
          <a:lstStyle/>
          <a:p>
            <a:pPr algn="just"/>
            <a:r>
              <a:rPr lang="en-US" b="1">
                <a:solidFill>
                  <a:srgbClr val="0070C0"/>
                </a:solidFill>
                <a:latin typeface="__Inter_1870e5"/>
              </a:rPr>
              <a:t>S</a:t>
            </a:r>
            <a:r>
              <a:rPr lang="vi-VN" b="1">
                <a:solidFill>
                  <a:srgbClr val="0070C0"/>
                </a:solidFill>
                <a:latin typeface="__Inter_1870e5"/>
              </a:rPr>
              <a:t>ơ</a:t>
            </a:r>
            <a:r>
              <a:rPr lang="en-US" b="1">
                <a:solidFill>
                  <a:srgbClr val="0070C0"/>
                </a:solidFill>
                <a:latin typeface="__Inter_1870e5"/>
              </a:rPr>
              <a:t> đồ Chipset</a:t>
            </a:r>
            <a:endParaRPr lang="en-US" b="1" i="0">
              <a:solidFill>
                <a:srgbClr val="0070C0"/>
              </a:solidFill>
              <a:effectLst/>
              <a:latin typeface="__Inter_1870e5"/>
            </a:endParaRPr>
          </a:p>
        </p:txBody>
      </p:sp>
      <p:pic>
        <p:nvPicPr>
          <p:cNvPr id="18436" name="Picture 4" descr="Sơ đồ các thành phần của MainBoard laptop">
            <a:extLst>
              <a:ext uri="{FF2B5EF4-FFF2-40B4-BE49-F238E27FC236}">
                <a16:creationId xmlns:a16="http://schemas.microsoft.com/office/drawing/2014/main" id="{8D673C06-AD67-4A28-BF3E-32B549734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527" y="-66305"/>
            <a:ext cx="16956124" cy="12276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1B9A16C-3C9C-49F1-A7AD-9EC123289386}"/>
              </a:ext>
            </a:extLst>
          </p:cNvPr>
          <p:cNvSpPr/>
          <p:nvPr/>
        </p:nvSpPr>
        <p:spPr>
          <a:xfrm>
            <a:off x="6743700" y="4000499"/>
            <a:ext cx="4457700" cy="117157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316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met Lake đã sẵn sàng để tiêu diệt Ryzen?">
            <a:extLst>
              <a:ext uri="{FF2B5EF4-FFF2-40B4-BE49-F238E27FC236}">
                <a16:creationId xmlns:a16="http://schemas.microsoft.com/office/drawing/2014/main" id="{C39CB176-722A-4C53-A155-2C42A090C40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73283" y="0"/>
            <a:ext cx="17151846" cy="12290612"/>
          </a:xfrm>
          <a:prstGeom prst="rect">
            <a:avLst/>
          </a:prstGeom>
          <a:noFill/>
          <a:ln>
            <a:noFill/>
          </a:ln>
        </p:spPr>
      </p:pic>
    </p:spTree>
    <p:extLst>
      <p:ext uri="{BB962C8B-B14F-4D97-AF65-F5344CB8AC3E}">
        <p14:creationId xmlns:p14="http://schemas.microsoft.com/office/powerpoint/2010/main" val="3012731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ấu hiệu nhận biết và cách khắc phục lỗi khe cắm RAM – Dạy sửa Laptop uy  tín – chuyên nghiệp">
            <a:extLst>
              <a:ext uri="{FF2B5EF4-FFF2-40B4-BE49-F238E27FC236}">
                <a16:creationId xmlns:a16="http://schemas.microsoft.com/office/drawing/2014/main" id="{1274D417-2CA6-4F30-BE86-2D4ADCFBA9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64"/>
          <a:stretch/>
        </p:blipFill>
        <p:spPr bwMode="auto">
          <a:xfrm>
            <a:off x="11572176" y="6661150"/>
            <a:ext cx="9743187" cy="55539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ì sao khe RAM của một số mẫu mainboard lại có màu theo cặp xen kẽ? –  GEARVN.COM">
            <a:extLst>
              <a:ext uri="{FF2B5EF4-FFF2-40B4-BE49-F238E27FC236}">
                <a16:creationId xmlns:a16="http://schemas.microsoft.com/office/drawing/2014/main" id="{65AC8C9E-E05A-4499-8090-CA428BC80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176" y="118280"/>
            <a:ext cx="9743187" cy="65428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nexcom.vn/upload_images/images/2022/04/29/RAM.jpg">
            <a:extLst>
              <a:ext uri="{FF2B5EF4-FFF2-40B4-BE49-F238E27FC236}">
                <a16:creationId xmlns:a16="http://schemas.microsoft.com/office/drawing/2014/main" id="{18C0E84C-C69A-41EC-B9E9-E3E1BB5FD2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78" r="22155" b="7036"/>
          <a:stretch/>
        </p:blipFill>
        <p:spPr bwMode="auto">
          <a:xfrm>
            <a:off x="268940" y="2374899"/>
            <a:ext cx="11303236" cy="99273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E64900-0CC4-4DD4-9300-2B5BAFC19BCE}"/>
              </a:ext>
            </a:extLst>
          </p:cNvPr>
          <p:cNvSpPr txBox="1"/>
          <p:nvPr/>
        </p:nvSpPr>
        <p:spPr>
          <a:xfrm>
            <a:off x="3381918" y="1133636"/>
            <a:ext cx="5957080" cy="923330"/>
          </a:xfrm>
          <a:prstGeom prst="rect">
            <a:avLst/>
          </a:prstGeom>
          <a:noFill/>
        </p:spPr>
        <p:txBody>
          <a:bodyPr wrap="none" rtlCol="0">
            <a:spAutoFit/>
          </a:bodyPr>
          <a:lstStyle/>
          <a:p>
            <a:r>
              <a:rPr lang="en-US" sz="5400" b="1">
                <a:solidFill>
                  <a:srgbClr val="00B0F0"/>
                </a:solidFill>
              </a:rPr>
              <a:t>Bộ nhớ chính - RAM</a:t>
            </a:r>
          </a:p>
        </p:txBody>
      </p:sp>
      <p:sp>
        <p:nvSpPr>
          <p:cNvPr id="8" name="TextBox 7">
            <a:extLst>
              <a:ext uri="{FF2B5EF4-FFF2-40B4-BE49-F238E27FC236}">
                <a16:creationId xmlns:a16="http://schemas.microsoft.com/office/drawing/2014/main" id="{1AE8757A-0E8E-4003-A3A5-F98595DFBB08}"/>
              </a:ext>
            </a:extLst>
          </p:cNvPr>
          <p:cNvSpPr txBox="1"/>
          <p:nvPr/>
        </p:nvSpPr>
        <p:spPr>
          <a:xfrm>
            <a:off x="3351653" y="100265"/>
            <a:ext cx="6017609" cy="861774"/>
          </a:xfrm>
          <a:prstGeom prst="rect">
            <a:avLst/>
          </a:prstGeom>
          <a:noFill/>
        </p:spPr>
        <p:txBody>
          <a:bodyPr wrap="none" rtlCol="0">
            <a:spAutoFit/>
          </a:bodyPr>
          <a:lstStyle/>
          <a:p>
            <a:r>
              <a:rPr lang="en-US" sz="5000" b="1">
                <a:solidFill>
                  <a:srgbClr val="0070C0"/>
                </a:solidFill>
              </a:rPr>
              <a:t>Các linh kiện máy tính</a:t>
            </a:r>
          </a:p>
        </p:txBody>
      </p:sp>
    </p:spTree>
    <p:extLst>
      <p:ext uri="{BB962C8B-B14F-4D97-AF65-F5344CB8AC3E}">
        <p14:creationId xmlns:p14="http://schemas.microsoft.com/office/powerpoint/2010/main" val="2718030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290F751-10C8-41C7-88FB-6AE611E195DB}"/>
              </a:ext>
            </a:extLst>
          </p:cNvPr>
          <p:cNvGraphicFramePr>
            <a:graphicFrameLocks noGrp="1"/>
          </p:cNvGraphicFramePr>
          <p:nvPr>
            <p:extLst>
              <p:ext uri="{D42A27DB-BD31-4B8C-83A1-F6EECF244321}">
                <p14:modId xmlns:p14="http://schemas.microsoft.com/office/powerpoint/2010/main" val="1229063861"/>
              </p:ext>
            </p:extLst>
          </p:nvPr>
        </p:nvGraphicFramePr>
        <p:xfrm>
          <a:off x="2857023" y="134469"/>
          <a:ext cx="18458340" cy="11967883"/>
        </p:xfrm>
        <a:graphic>
          <a:graphicData uri="http://schemas.openxmlformats.org/drawingml/2006/table">
            <a:tbl>
              <a:tblPr/>
              <a:tblGrid>
                <a:gridCol w="3113471">
                  <a:extLst>
                    <a:ext uri="{9D8B030D-6E8A-4147-A177-3AD203B41FA5}">
                      <a16:colId xmlns:a16="http://schemas.microsoft.com/office/drawing/2014/main" val="3114859377"/>
                    </a:ext>
                  </a:extLst>
                </a:gridCol>
                <a:gridCol w="5190565">
                  <a:extLst>
                    <a:ext uri="{9D8B030D-6E8A-4147-A177-3AD203B41FA5}">
                      <a16:colId xmlns:a16="http://schemas.microsoft.com/office/drawing/2014/main" val="749124237"/>
                    </a:ext>
                  </a:extLst>
                </a:gridCol>
                <a:gridCol w="5136776">
                  <a:extLst>
                    <a:ext uri="{9D8B030D-6E8A-4147-A177-3AD203B41FA5}">
                      <a16:colId xmlns:a16="http://schemas.microsoft.com/office/drawing/2014/main" val="2254271377"/>
                    </a:ext>
                  </a:extLst>
                </a:gridCol>
                <a:gridCol w="5017528">
                  <a:extLst>
                    <a:ext uri="{9D8B030D-6E8A-4147-A177-3AD203B41FA5}">
                      <a16:colId xmlns:a16="http://schemas.microsoft.com/office/drawing/2014/main" val="1707128394"/>
                    </a:ext>
                  </a:extLst>
                </a:gridCol>
              </a:tblGrid>
              <a:tr h="442970">
                <a:tc>
                  <a:txBody>
                    <a:bodyPr/>
                    <a:lstStyle/>
                    <a:p>
                      <a:pPr marL="0" marR="0" algn="ctr">
                        <a:spcBef>
                          <a:spcPts val="0"/>
                        </a:spcBef>
                        <a:spcAft>
                          <a:spcPts val="800"/>
                        </a:spcAft>
                      </a:pPr>
                      <a:r>
                        <a:rPr lang="en-US" sz="2800" b="1">
                          <a:solidFill>
                            <a:srgbClr val="FFFFFF"/>
                          </a:solidFill>
                          <a:effectLst/>
                          <a:latin typeface="Times New Roman" panose="02020603050405020304" pitchFamily="18" charset="0"/>
                        </a:rPr>
                        <a:t>Thông số</a:t>
                      </a:r>
                      <a:endParaRPr lang="en-US" sz="2800">
                        <a:effectLst/>
                      </a:endParaRPr>
                    </a:p>
                  </a:txBody>
                  <a:tcPr marL="23661" marR="23661" marT="11831" marB="1183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marL="0" marR="0" algn="ctr">
                        <a:spcBef>
                          <a:spcPts val="0"/>
                        </a:spcBef>
                        <a:spcAft>
                          <a:spcPts val="800"/>
                        </a:spcAft>
                      </a:pPr>
                      <a:r>
                        <a:rPr lang="en-US" sz="2800" b="1">
                          <a:solidFill>
                            <a:srgbClr val="FFFFFF"/>
                          </a:solidFill>
                          <a:effectLst/>
                          <a:latin typeface="Times New Roman" panose="02020603050405020304" pitchFamily="18" charset="0"/>
                        </a:rPr>
                        <a:t>DDR3</a:t>
                      </a:r>
                      <a:endParaRPr lang="en-US" sz="2800">
                        <a:effectLst/>
                      </a:endParaRPr>
                    </a:p>
                  </a:txBody>
                  <a:tcPr marL="23661" marR="23661" marT="11831" marB="1183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marL="0" marR="0" algn="ctr">
                        <a:spcBef>
                          <a:spcPts val="0"/>
                        </a:spcBef>
                        <a:spcAft>
                          <a:spcPts val="800"/>
                        </a:spcAft>
                      </a:pPr>
                      <a:r>
                        <a:rPr lang="en-US" sz="2800" b="1">
                          <a:solidFill>
                            <a:srgbClr val="FFFFFF"/>
                          </a:solidFill>
                          <a:effectLst/>
                          <a:latin typeface="Times New Roman" panose="02020603050405020304" pitchFamily="18" charset="0"/>
                        </a:rPr>
                        <a:t>DDR4</a:t>
                      </a:r>
                      <a:endParaRPr lang="en-US" sz="2800">
                        <a:effectLst/>
                      </a:endParaRPr>
                    </a:p>
                  </a:txBody>
                  <a:tcPr marL="23661" marR="23661" marT="11831" marB="1183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marL="0" marR="0" algn="ctr">
                        <a:spcBef>
                          <a:spcPts val="0"/>
                        </a:spcBef>
                        <a:spcAft>
                          <a:spcPts val="800"/>
                        </a:spcAft>
                      </a:pPr>
                      <a:r>
                        <a:rPr lang="en-US" sz="2800" b="1">
                          <a:solidFill>
                            <a:srgbClr val="FFFFFF"/>
                          </a:solidFill>
                          <a:effectLst/>
                          <a:latin typeface="Times New Roman" panose="02020603050405020304" pitchFamily="18" charset="0"/>
                        </a:rPr>
                        <a:t>DDR5</a:t>
                      </a:r>
                      <a:endParaRPr lang="en-US" sz="2800">
                        <a:effectLst/>
                      </a:endParaRPr>
                    </a:p>
                  </a:txBody>
                  <a:tcPr marL="23661" marR="23661" marT="11831" marB="1183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399444639"/>
                  </a:ext>
                </a:extLst>
              </a:tr>
              <a:tr h="694030">
                <a:tc>
                  <a:txBody>
                    <a:bodyPr/>
                    <a:lstStyle/>
                    <a:p>
                      <a:r>
                        <a:rPr lang="en-US" sz="2800">
                          <a:solidFill>
                            <a:srgbClr val="19191A"/>
                          </a:solidFill>
                          <a:effectLst/>
                          <a:latin typeface="Times New Roman" panose="02020603050405020304" pitchFamily="18" charset="0"/>
                        </a:rPr>
                        <a:t>Ngày phát hành</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2007</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2014</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2020</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78406552"/>
                  </a:ext>
                </a:extLst>
              </a:tr>
              <a:tr h="694030">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Clock Rate</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400–1066 MHz</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800–1600 MHz</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2400–3600 MHz</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6048458"/>
                  </a:ext>
                </a:extLst>
              </a:tr>
              <a:tr h="488975">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Voltage</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1.5 V</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1.2 V</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1.1 V</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97665788"/>
                  </a:ext>
                </a:extLst>
              </a:tr>
              <a:tr h="694030">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Transfer Rate</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800–2133 MT/s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1600–3200 MT/s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4800–7200 MT/s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99753553"/>
                  </a:ext>
                </a:extLst>
              </a:tr>
              <a:tr h="899084">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Bandwidth</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6400–17066 MB/s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12800–25600 MB/s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38400–57600 MB/s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75351829"/>
                  </a:ext>
                </a:extLst>
              </a:tr>
              <a:tr h="899084">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Max Die Density</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4 Gbit</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16 Gbit</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64 Gbit</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25870310"/>
                  </a:ext>
                </a:extLst>
              </a:tr>
              <a:tr h="899084">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Max UDIMM Size</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8 GB</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32 GB</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128 GB</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7392864"/>
                  </a:ext>
                </a:extLst>
              </a:tr>
              <a:tr h="694030">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Max Data Rate</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1.6 Gbps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3.2Gbps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6.4Gbps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54185540"/>
                  </a:ext>
                </a:extLst>
              </a:tr>
              <a:tr h="488975">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Channels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1</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1</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2</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08665829"/>
                  </a:ext>
                </a:extLst>
              </a:tr>
              <a:tr h="694030">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Banks Per Group</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8</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4</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4</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93485006"/>
                  </a:ext>
                </a:extLst>
              </a:tr>
              <a:tr h="694030">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Bank Groups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1</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44653</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44777</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68417326"/>
                  </a:ext>
                </a:extLst>
              </a:tr>
              <a:tr h="694030">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Burst Length</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BL8</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BL8</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BL16</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99049139"/>
                  </a:ext>
                </a:extLst>
              </a:tr>
              <a:tr h="1514247">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DIMM Pins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pt-BR" sz="2800">
                          <a:solidFill>
                            <a:srgbClr val="19191A"/>
                          </a:solidFill>
                          <a:effectLst/>
                          <a:latin typeface="Times New Roman" panose="02020603050405020304" pitchFamily="18" charset="0"/>
                        </a:rPr>
                        <a:t>240 (R, LR, U); 204 (SODIMM)</a:t>
                      </a:r>
                      <a:endParaRPr lang="pt-BR"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pt-BR" sz="2800">
                          <a:solidFill>
                            <a:srgbClr val="19191A"/>
                          </a:solidFill>
                          <a:effectLst/>
                          <a:latin typeface="Times New Roman" panose="02020603050405020304" pitchFamily="18" charset="0"/>
                        </a:rPr>
                        <a:t>288 (R, LR, U); 260 (SODIMM)</a:t>
                      </a:r>
                      <a:endParaRPr lang="pt-BR"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pt-BR" sz="2800">
                          <a:solidFill>
                            <a:srgbClr val="19191A"/>
                          </a:solidFill>
                          <a:effectLst/>
                          <a:latin typeface="Times New Roman" panose="02020603050405020304" pitchFamily="18" charset="0"/>
                        </a:rPr>
                        <a:t>288 (R, LR, U); 260 (SODIMM)</a:t>
                      </a:r>
                      <a:endParaRPr lang="pt-BR"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75827468"/>
                  </a:ext>
                </a:extLst>
              </a:tr>
              <a:tr h="1469842">
                <a:tc>
                  <a:txBody>
                    <a:bodyPr/>
                    <a:lstStyle/>
                    <a:p>
                      <a:pPr marL="0" marR="0">
                        <a:spcBef>
                          <a:spcPts val="0"/>
                        </a:spcBef>
                        <a:spcAft>
                          <a:spcPts val="800"/>
                        </a:spcAft>
                      </a:pPr>
                      <a:r>
                        <a:rPr lang="en-US" sz="2800">
                          <a:solidFill>
                            <a:srgbClr val="19191A"/>
                          </a:solidFill>
                          <a:effectLst/>
                          <a:latin typeface="Times New Roman" panose="02020603050405020304" pitchFamily="18" charset="0"/>
                        </a:rPr>
                        <a:t>DIMM Types</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RDIMM, LRDIMM, UDIMM, SODIMM</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RDIMM, LRDIMM, UDIMM, SODIMM</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800"/>
                        </a:spcAft>
                      </a:pPr>
                      <a:r>
                        <a:rPr lang="en-US" sz="2800">
                          <a:solidFill>
                            <a:srgbClr val="19191A"/>
                          </a:solidFill>
                          <a:effectLst/>
                          <a:latin typeface="Times New Roman" panose="02020603050405020304" pitchFamily="18" charset="0"/>
                        </a:rPr>
                        <a:t>RDIMM, LRDIMM, UDIMM, SODIMM</a:t>
                      </a:r>
                      <a:endParaRPr lang="en-US" sz="2800">
                        <a:effectLst/>
                      </a:endParaRPr>
                    </a:p>
                  </a:txBody>
                  <a:tcPr marL="14197" marR="14197" marT="28394" marB="2839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6590361"/>
                  </a:ext>
                </a:extLst>
              </a:tr>
            </a:tbl>
          </a:graphicData>
        </a:graphic>
      </p:graphicFrame>
    </p:spTree>
    <p:extLst>
      <p:ext uri="{BB962C8B-B14F-4D97-AF65-F5344CB8AC3E}">
        <p14:creationId xmlns:p14="http://schemas.microsoft.com/office/powerpoint/2010/main" val="995105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6963368" y="2329172"/>
            <a:ext cx="12647799"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Ổ đĩa cứng HDD </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4098" name="Picture 2" descr="Ổ đĩa cứng – Wikipedia tiếng Việt">
            <a:extLst>
              <a:ext uri="{FF2B5EF4-FFF2-40B4-BE49-F238E27FC236}">
                <a16:creationId xmlns:a16="http://schemas.microsoft.com/office/drawing/2014/main" id="{F84466D7-1782-4661-99EA-401FF458A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3368" y="4573432"/>
            <a:ext cx="6851650" cy="52253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ự khác biệt giữa SSD và HDD">
            <a:extLst>
              <a:ext uri="{FF2B5EF4-FFF2-40B4-BE49-F238E27FC236}">
                <a16:creationId xmlns:a16="http://schemas.microsoft.com/office/drawing/2014/main" id="{D475B120-5F89-47D5-8A89-CC8AC0DE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63" y="3711658"/>
            <a:ext cx="6851649" cy="520512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o sánh ổ cứng SSD và HDD: Nên dùng loại nào?">
            <a:extLst>
              <a:ext uri="{FF2B5EF4-FFF2-40B4-BE49-F238E27FC236}">
                <a16:creationId xmlns:a16="http://schemas.microsoft.com/office/drawing/2014/main" id="{A0F7F9BE-411A-4E37-AA6B-0920D61A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7099" y="3711658"/>
            <a:ext cx="7068264" cy="667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03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6825191" y="2180749"/>
            <a:ext cx="12647799"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Ổ đĩa cứng HDD</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5122" name="Picture 2" descr="https://icarecenter.vn/uploads/images/vi-sao-may-tinh-khong-ho-tro-khe-cam-hdd-ssd-giai-phap-thay-the-toi-uu-1.png">
            <a:extLst>
              <a:ext uri="{FF2B5EF4-FFF2-40B4-BE49-F238E27FC236}">
                <a16:creationId xmlns:a16="http://schemas.microsoft.com/office/drawing/2014/main" id="{1F6015B4-396A-4C93-81B0-575412B073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47" r="7166"/>
          <a:stretch/>
        </p:blipFill>
        <p:spPr bwMode="auto">
          <a:xfrm>
            <a:off x="10558085" y="3513406"/>
            <a:ext cx="10757278" cy="73982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285TC - 7.5GB 4.2K RPM IDE Hard Disk Drive (HDD) - CPU Medics">
            <a:extLst>
              <a:ext uri="{FF2B5EF4-FFF2-40B4-BE49-F238E27FC236}">
                <a16:creationId xmlns:a16="http://schemas.microsoft.com/office/drawing/2014/main" id="{BA9A5496-FAB5-47CD-856D-68FF1074D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22178"/>
            <a:ext cx="10087508" cy="66278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9B307A5-8C8D-4CF0-8DC3-456693608B29}"/>
              </a:ext>
            </a:extLst>
          </p:cNvPr>
          <p:cNvSpPr txBox="1"/>
          <p:nvPr/>
        </p:nvSpPr>
        <p:spPr>
          <a:xfrm>
            <a:off x="2484592" y="10991017"/>
            <a:ext cx="3471848" cy="923330"/>
          </a:xfrm>
          <a:prstGeom prst="rect">
            <a:avLst/>
          </a:prstGeom>
          <a:noFill/>
        </p:spPr>
        <p:txBody>
          <a:bodyPr wrap="none" rtlCol="0">
            <a:spAutoFit/>
          </a:bodyPr>
          <a:lstStyle/>
          <a:p>
            <a:r>
              <a:rPr lang="en-US" sz="5400"/>
              <a:t>Chuẩn PATA</a:t>
            </a:r>
          </a:p>
        </p:txBody>
      </p:sp>
      <p:sp>
        <p:nvSpPr>
          <p:cNvPr id="12" name="TextBox 11">
            <a:extLst>
              <a:ext uri="{FF2B5EF4-FFF2-40B4-BE49-F238E27FC236}">
                <a16:creationId xmlns:a16="http://schemas.microsoft.com/office/drawing/2014/main" id="{BD15BBB4-02F6-4E75-BE48-3E38F1F745CA}"/>
              </a:ext>
            </a:extLst>
          </p:cNvPr>
          <p:cNvSpPr txBox="1"/>
          <p:nvPr/>
        </p:nvSpPr>
        <p:spPr>
          <a:xfrm>
            <a:off x="14506263" y="10991017"/>
            <a:ext cx="3471848" cy="923330"/>
          </a:xfrm>
          <a:prstGeom prst="rect">
            <a:avLst/>
          </a:prstGeom>
          <a:noFill/>
        </p:spPr>
        <p:txBody>
          <a:bodyPr wrap="none" rtlCol="0">
            <a:spAutoFit/>
          </a:bodyPr>
          <a:lstStyle/>
          <a:p>
            <a:r>
              <a:rPr lang="en-US" sz="5400"/>
              <a:t>Chuẩn SATA</a:t>
            </a:r>
          </a:p>
        </p:txBody>
      </p:sp>
    </p:spTree>
    <p:extLst>
      <p:ext uri="{BB962C8B-B14F-4D97-AF65-F5344CB8AC3E}">
        <p14:creationId xmlns:p14="http://schemas.microsoft.com/office/powerpoint/2010/main" val="1388370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6825191" y="2180749"/>
            <a:ext cx="12647799"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Ổ đĩa cứng SSD</a:t>
            </a:r>
            <a:endParaRPr lang="en-US" sz="5000" b="1" dirty="0">
              <a:solidFill>
                <a:srgbClr val="00B0F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9B307A5-8C8D-4CF0-8DC3-456693608B29}"/>
              </a:ext>
            </a:extLst>
          </p:cNvPr>
          <p:cNvSpPr txBox="1"/>
          <p:nvPr/>
        </p:nvSpPr>
        <p:spPr>
          <a:xfrm>
            <a:off x="15004410" y="10876996"/>
            <a:ext cx="3076483" cy="923330"/>
          </a:xfrm>
          <a:prstGeom prst="rect">
            <a:avLst/>
          </a:prstGeom>
          <a:noFill/>
        </p:spPr>
        <p:txBody>
          <a:bodyPr wrap="none" rtlCol="0">
            <a:spAutoFit/>
          </a:bodyPr>
          <a:lstStyle/>
          <a:p>
            <a:r>
              <a:rPr lang="en-US" sz="5400"/>
              <a:t>Chuẩn M2</a:t>
            </a:r>
          </a:p>
        </p:txBody>
      </p:sp>
      <p:sp>
        <p:nvSpPr>
          <p:cNvPr id="12" name="TextBox 11">
            <a:extLst>
              <a:ext uri="{FF2B5EF4-FFF2-40B4-BE49-F238E27FC236}">
                <a16:creationId xmlns:a16="http://schemas.microsoft.com/office/drawing/2014/main" id="{BD15BBB4-02F6-4E75-BE48-3E38F1F745CA}"/>
              </a:ext>
            </a:extLst>
          </p:cNvPr>
          <p:cNvSpPr txBox="1"/>
          <p:nvPr/>
        </p:nvSpPr>
        <p:spPr>
          <a:xfrm>
            <a:off x="4291107" y="10969820"/>
            <a:ext cx="3471848" cy="923330"/>
          </a:xfrm>
          <a:prstGeom prst="rect">
            <a:avLst/>
          </a:prstGeom>
          <a:noFill/>
        </p:spPr>
        <p:txBody>
          <a:bodyPr wrap="none" rtlCol="0">
            <a:spAutoFit/>
          </a:bodyPr>
          <a:lstStyle/>
          <a:p>
            <a:r>
              <a:rPr lang="en-US" sz="5400"/>
              <a:t>Chuẩn SATA</a:t>
            </a:r>
          </a:p>
        </p:txBody>
      </p:sp>
      <p:pic>
        <p:nvPicPr>
          <p:cNvPr id="6146" name="Picture 2" descr="Ổ cứng SSD M2-PCIe 1TB Kingston NV2 NVMe 2280 - Tuanphong.vn">
            <a:extLst>
              <a:ext uri="{FF2B5EF4-FFF2-40B4-BE49-F238E27FC236}">
                <a16:creationId xmlns:a16="http://schemas.microsoft.com/office/drawing/2014/main" id="{4671D389-E1EA-416F-BCE7-666C14079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5274" y="2855958"/>
            <a:ext cx="7267716" cy="726771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Ổ cứng SSD 1TB | Phương Tín Laptop">
            <a:extLst>
              <a:ext uri="{FF2B5EF4-FFF2-40B4-BE49-F238E27FC236}">
                <a16:creationId xmlns:a16="http://schemas.microsoft.com/office/drawing/2014/main" id="{5095A0D4-B9C1-41E2-A95D-E55671C85D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56" t="15328" r="10720" b="15054"/>
          <a:stretch/>
        </p:blipFill>
        <p:spPr bwMode="auto">
          <a:xfrm>
            <a:off x="726140" y="3395519"/>
            <a:ext cx="10601783" cy="730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208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3302063" y="2152692"/>
            <a:ext cx="7751420"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Ổ đĩa cứng SSD</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7170" name="Picture 2" descr="Khe cắm M.2 trên mainboard là gì? Phân biệt cổng M.2 Sata và PCIe">
            <a:extLst>
              <a:ext uri="{FF2B5EF4-FFF2-40B4-BE49-F238E27FC236}">
                <a16:creationId xmlns:a16="http://schemas.microsoft.com/office/drawing/2014/main" id="{DEB52155-EE6A-474B-9D3D-5A3D80397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10" r="11212"/>
          <a:stretch/>
        </p:blipFill>
        <p:spPr bwMode="auto">
          <a:xfrm>
            <a:off x="142080" y="3132347"/>
            <a:ext cx="10515601" cy="88044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ân biệt khe cắm M2 WIFI và M2 SSD cho máy tính bàn - Tin học ...">
            <a:extLst>
              <a:ext uri="{FF2B5EF4-FFF2-40B4-BE49-F238E27FC236}">
                <a16:creationId xmlns:a16="http://schemas.microsoft.com/office/drawing/2014/main" id="{E9E2EE24-9D1A-4E57-97C4-31DD3F22C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538" y="1290918"/>
            <a:ext cx="10029825" cy="73152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ướng dẫn cài đặt SSD M.2 (NVMe/SATA) với 4 bước đơn giản">
            <a:extLst>
              <a:ext uri="{FF2B5EF4-FFF2-40B4-BE49-F238E27FC236}">
                <a16:creationId xmlns:a16="http://schemas.microsoft.com/office/drawing/2014/main" id="{12DE2CD7-DEC6-4BDA-B63A-52768D899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3307" y="5432712"/>
            <a:ext cx="12248474" cy="689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798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3302063" y="2152692"/>
            <a:ext cx="6326031"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Card màn hình VGA</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8194" name="Picture 2" descr="Vga card màn hình các loại 1G 2GB 4GB DDR3 DDR5 | Shopee Việt Nam">
            <a:extLst>
              <a:ext uri="{FF2B5EF4-FFF2-40B4-BE49-F238E27FC236}">
                <a16:creationId xmlns:a16="http://schemas.microsoft.com/office/drawing/2014/main" id="{95C9EA94-6669-4C94-B081-1963814A0E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0" t="20527" r="5158" b="15200"/>
          <a:stretch/>
        </p:blipFill>
        <p:spPr bwMode="auto">
          <a:xfrm>
            <a:off x="0" y="2998704"/>
            <a:ext cx="7403493" cy="523588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VGA giá rẻ - Card màn hình, đồ họa PC chỉ từ 1 triệu chính hãng ...">
            <a:extLst>
              <a:ext uri="{FF2B5EF4-FFF2-40B4-BE49-F238E27FC236}">
                <a16:creationId xmlns:a16="http://schemas.microsoft.com/office/drawing/2014/main" id="{1751AC98-51E7-4E5E-B3CC-99B0F8848F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74" b="17146"/>
          <a:stretch/>
        </p:blipFill>
        <p:spPr bwMode="auto">
          <a:xfrm>
            <a:off x="7403493" y="2998705"/>
            <a:ext cx="6944986" cy="468637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ard rời VGA GTX 1070 8GB DDR5 (QSD) - SV STORE">
            <a:extLst>
              <a:ext uri="{FF2B5EF4-FFF2-40B4-BE49-F238E27FC236}">
                <a16:creationId xmlns:a16="http://schemas.microsoft.com/office/drawing/2014/main" id="{60922F5C-78EF-4227-9C16-804C7774DC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41" r="6017"/>
          <a:stretch/>
        </p:blipFill>
        <p:spPr bwMode="auto">
          <a:xfrm>
            <a:off x="14130174" y="2789229"/>
            <a:ext cx="6944986" cy="48958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O SÁNH CỔNG HDMI VÀ VGA | CỔNG HDMI LÀ GÌ?">
            <a:extLst>
              <a:ext uri="{FF2B5EF4-FFF2-40B4-BE49-F238E27FC236}">
                <a16:creationId xmlns:a16="http://schemas.microsoft.com/office/drawing/2014/main" id="{CAE741AB-C47E-461B-BE00-2E57C8EDC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8701" y="8819127"/>
            <a:ext cx="5169584" cy="315218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HDMI Technology Guide - Enclave Audio Technologies, LLC">
            <a:extLst>
              <a:ext uri="{FF2B5EF4-FFF2-40B4-BE49-F238E27FC236}">
                <a16:creationId xmlns:a16="http://schemas.microsoft.com/office/drawing/2014/main" id="{5532D922-9237-4443-BE4E-C83580A1C6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1578" y="9014495"/>
            <a:ext cx="48768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580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3302063" y="2152692"/>
            <a:ext cx="6326031"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Card màn hình VGA</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9" name="Picture 8" descr="Vga connector&quot; – 4.232 Ảnh, vector, đối tượng 3D và hình chụp có ...">
            <a:extLst>
              <a:ext uri="{FF2B5EF4-FFF2-40B4-BE49-F238E27FC236}">
                <a16:creationId xmlns:a16="http://schemas.microsoft.com/office/drawing/2014/main" id="{0FB4BEFE-B00F-45F3-8EA7-B79DCCCFB9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30"/>
          <a:stretch/>
        </p:blipFill>
        <p:spPr bwMode="auto">
          <a:xfrm>
            <a:off x="732980" y="3104291"/>
            <a:ext cx="19921702" cy="874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483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30297"/>
            <a:ext cx="21315364" cy="1010957"/>
          </a:xfrm>
          <a:prstGeom prst="rect">
            <a:avLst/>
          </a:prstGeom>
        </p:spPr>
      </p:pic>
      <p:sp>
        <p:nvSpPr>
          <p:cNvPr id="20" name="TextBox 19"/>
          <p:cNvSpPr txBox="1"/>
          <p:nvPr/>
        </p:nvSpPr>
        <p:spPr>
          <a:xfrm>
            <a:off x="2904727" y="12547555"/>
            <a:ext cx="7240967" cy="492443"/>
          </a:xfrm>
          <a:prstGeom prst="rect">
            <a:avLst/>
          </a:prstGeom>
          <a:noFill/>
        </p:spPr>
        <p:txBody>
          <a:bodyPr wrap="square" rtlCol="0">
            <a:spAutoFit/>
          </a:bodyPr>
          <a:lstStyle/>
          <a:p>
            <a:r>
              <a:rPr lang="en-US" sz="2600" dirty="0">
                <a:solidFill>
                  <a:schemeClr val="bg1"/>
                </a:solidFill>
                <a:latin typeface="Arial"/>
                <a:cs typeface="Arial"/>
              </a:rPr>
              <a:t>TÊN NGƯỜI TRÌNH BÀY</a:t>
            </a:r>
          </a:p>
        </p:txBody>
      </p:sp>
      <p:sp>
        <p:nvSpPr>
          <p:cNvPr id="21" name="TextBox 20"/>
          <p:cNvSpPr txBox="1"/>
          <p:nvPr/>
        </p:nvSpPr>
        <p:spPr>
          <a:xfrm>
            <a:off x="16310567" y="12547555"/>
            <a:ext cx="3544663" cy="438582"/>
          </a:xfrm>
          <a:prstGeom prst="rect">
            <a:avLst/>
          </a:prstGeom>
          <a:noFill/>
        </p:spPr>
        <p:txBody>
          <a:bodyPr wrap="square" rtlCol="0">
            <a:spAutoFit/>
          </a:bodyPr>
          <a:lstStyle/>
          <a:p>
            <a:pPr algn="r"/>
            <a:r>
              <a:rPr lang="en-US" sz="2250" dirty="0">
                <a:solidFill>
                  <a:schemeClr val="bg1"/>
                </a:solidFill>
                <a:latin typeface="Arial"/>
                <a:cs typeface="Arial"/>
              </a:rPr>
              <a:t>Slide: </a:t>
            </a:r>
            <a:r>
              <a:rPr lang="en-US" sz="2250" dirty="0" err="1">
                <a:solidFill>
                  <a:schemeClr val="bg1"/>
                </a:solidFill>
                <a:latin typeface="Arial"/>
                <a:cs typeface="Arial"/>
              </a:rPr>
              <a:t>số</a:t>
            </a:r>
            <a:r>
              <a:rPr lang="en-US" sz="2250" dirty="0">
                <a:solidFill>
                  <a:schemeClr val="bg1"/>
                </a:solidFill>
                <a:latin typeface="Arial"/>
                <a:cs typeface="Arial"/>
              </a:rPr>
              <a:t>….</a:t>
            </a:r>
          </a:p>
        </p:txBody>
      </p:sp>
      <p:sp>
        <p:nvSpPr>
          <p:cNvPr id="23" name="TextBox 22"/>
          <p:cNvSpPr txBox="1"/>
          <p:nvPr/>
        </p:nvSpPr>
        <p:spPr>
          <a:xfrm>
            <a:off x="11632198" y="753083"/>
            <a:ext cx="8223032" cy="692497"/>
          </a:xfrm>
          <a:prstGeom prst="rect">
            <a:avLst/>
          </a:prstGeom>
          <a:noFill/>
        </p:spPr>
        <p:txBody>
          <a:bodyPr wrap="square" rtlCol="0">
            <a:spAutoFit/>
          </a:bodyPr>
          <a:lstStyle/>
          <a:p>
            <a:pPr algn="r"/>
            <a:r>
              <a:rPr lang="en-US" dirty="0">
                <a:solidFill>
                  <a:srgbClr val="FF6600"/>
                </a:solidFill>
                <a:latin typeface="Arial"/>
                <a:cs typeface="Arial"/>
              </a:rPr>
              <a:t>HỌC ĐỂ THAY ĐỔI</a:t>
            </a:r>
          </a:p>
        </p:txBody>
      </p:sp>
      <p:pic>
        <p:nvPicPr>
          <p:cNvPr id="25" name="Picture 24" descr="Dai Nam [PPT] Template 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357" y="1562613"/>
            <a:ext cx="16128000" cy="48017"/>
          </a:xfrm>
          <a:prstGeom prst="rect">
            <a:avLst/>
          </a:prstGeom>
        </p:spPr>
      </p:pic>
      <p:pic>
        <p:nvPicPr>
          <p:cNvPr id="3" name="Picture 2" descr="Dai Nam [PPT] Template 05.png">
            <a:extLst>
              <a:ext uri="{FF2B5EF4-FFF2-40B4-BE49-F238E27FC236}">
                <a16:creationId xmlns:a16="http://schemas.microsoft.com/office/drawing/2014/main" id="{0D520A74-DFD6-F776-D72D-211B32720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2466589"/>
            <a:ext cx="21315363" cy="1010957"/>
          </a:xfrm>
          <a:prstGeom prst="rect">
            <a:avLst/>
          </a:prstGeom>
        </p:spPr>
      </p:pic>
      <p:sp>
        <p:nvSpPr>
          <p:cNvPr id="5" name="TextBox 4">
            <a:extLst>
              <a:ext uri="{FF2B5EF4-FFF2-40B4-BE49-F238E27FC236}">
                <a16:creationId xmlns:a16="http://schemas.microsoft.com/office/drawing/2014/main" id="{645CA5F1-0737-585A-F274-86E360ABA4E2}"/>
              </a:ext>
            </a:extLst>
          </p:cNvPr>
          <p:cNvSpPr txBox="1"/>
          <p:nvPr/>
        </p:nvSpPr>
        <p:spPr>
          <a:xfrm>
            <a:off x="3698357" y="2708151"/>
            <a:ext cx="12510573" cy="1015663"/>
          </a:xfrm>
          <a:prstGeom prst="rect">
            <a:avLst/>
          </a:prstGeom>
          <a:noFill/>
        </p:spPr>
        <p:txBody>
          <a:bodyPr wrap="square" rtlCol="0">
            <a:spAutoFit/>
          </a:bodyPr>
          <a:lstStyle/>
          <a:p>
            <a:r>
              <a:rPr lang="en-US" sz="6000" b="1">
                <a:solidFill>
                  <a:srgbClr val="000090"/>
                </a:solidFill>
                <a:latin typeface="Arial"/>
                <a:cs typeface="Arial"/>
              </a:rPr>
              <a:t>2.1. Phần cứng máy tính</a:t>
            </a:r>
            <a:endParaRPr lang="en-US" sz="6000" b="1" dirty="0">
              <a:solidFill>
                <a:srgbClr val="000090"/>
              </a:solidFill>
              <a:latin typeface="Arial"/>
              <a:cs typeface="Arial"/>
            </a:endParaRPr>
          </a:p>
        </p:txBody>
      </p:sp>
      <p:sp>
        <p:nvSpPr>
          <p:cNvPr id="6" name="TextBox 5">
            <a:extLst>
              <a:ext uri="{FF2B5EF4-FFF2-40B4-BE49-F238E27FC236}">
                <a16:creationId xmlns:a16="http://schemas.microsoft.com/office/drawing/2014/main" id="{029E7763-CDD8-894C-D5CE-2BD130E0CB9E}"/>
              </a:ext>
            </a:extLst>
          </p:cNvPr>
          <p:cNvSpPr txBox="1"/>
          <p:nvPr/>
        </p:nvSpPr>
        <p:spPr>
          <a:xfrm>
            <a:off x="4889846" y="4137568"/>
            <a:ext cx="14965384" cy="1754326"/>
          </a:xfrm>
          <a:prstGeom prst="rect">
            <a:avLst/>
          </a:prstGeom>
          <a:noFill/>
        </p:spPr>
        <p:txBody>
          <a:bodyPr wrap="square" rtlCol="0">
            <a:spAutoFit/>
          </a:bodyPr>
          <a:lstStyle/>
          <a:p>
            <a:r>
              <a:rPr lang="en-US" sz="5400">
                <a:latin typeface="Times New Roman" panose="02020603050405020304" pitchFamily="18" charset="0"/>
                <a:cs typeface="Times New Roman" panose="02020603050405020304" pitchFamily="18" charset="0"/>
              </a:rPr>
              <a:t>2.1.1. </a:t>
            </a:r>
            <a:r>
              <a:rPr lang="vi-VN" sz="5400">
                <a:latin typeface="Times New Roman" panose="02020603050405020304" pitchFamily="18" charset="0"/>
                <a:cs typeface="Times New Roman" panose="02020603050405020304" pitchFamily="18" charset="0"/>
              </a:rPr>
              <a:t>Tổng quan về kiến trúc máy tính và các linh kiện máy tính</a:t>
            </a:r>
            <a:endParaRPr lang="en-US" sz="5400" b="1" dirty="0">
              <a:solidFill>
                <a:srgbClr val="00009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DF69071-3913-71CD-19A3-E182976E49FD}"/>
              </a:ext>
            </a:extLst>
          </p:cNvPr>
          <p:cNvSpPr txBox="1"/>
          <p:nvPr/>
        </p:nvSpPr>
        <p:spPr>
          <a:xfrm>
            <a:off x="4889847" y="6054634"/>
            <a:ext cx="14965384" cy="1754326"/>
          </a:xfrm>
          <a:prstGeom prst="rect">
            <a:avLst/>
          </a:prstGeom>
          <a:noFill/>
        </p:spPr>
        <p:txBody>
          <a:bodyPr wrap="square" rtlCol="0">
            <a:spAutoFit/>
          </a:bodyPr>
          <a:lstStyle/>
          <a:p>
            <a:r>
              <a:rPr lang="en-US" sz="5400">
                <a:latin typeface="Times New Roman" panose="02020603050405020304" pitchFamily="18" charset="0"/>
                <a:cs typeface="Times New Roman" panose="02020603050405020304" pitchFamily="18" charset="0"/>
              </a:rPr>
              <a:t>2.1.2. C</a:t>
            </a:r>
            <a:r>
              <a:rPr lang="vi-VN" sz="5400">
                <a:latin typeface="Times New Roman" panose="02020603050405020304" pitchFamily="18" charset="0"/>
                <a:cs typeface="Times New Roman" panose="02020603050405020304" pitchFamily="18" charset="0"/>
              </a:rPr>
              <a:t>ách đọc cấu hình máy tính</a:t>
            </a:r>
            <a:r>
              <a:rPr lang="en-US" sz="5400">
                <a:latin typeface="Times New Roman" panose="02020603050405020304" pitchFamily="18" charset="0"/>
                <a:cs typeface="Times New Roman" panose="02020603050405020304" pitchFamily="18" charset="0"/>
              </a:rPr>
              <a:t> và các dụng cụ, thiết bị cần thiết sửa chữa máy tính</a:t>
            </a:r>
            <a:endParaRPr lang="en-US" sz="5400" b="1" dirty="0">
              <a:solidFill>
                <a:srgbClr val="00009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E7E4C2C-3725-F9A5-5340-FD418F5E5FF3}"/>
              </a:ext>
            </a:extLst>
          </p:cNvPr>
          <p:cNvSpPr txBox="1"/>
          <p:nvPr/>
        </p:nvSpPr>
        <p:spPr>
          <a:xfrm>
            <a:off x="4889845" y="8187937"/>
            <a:ext cx="14965384" cy="923330"/>
          </a:xfrm>
          <a:prstGeom prst="rect">
            <a:avLst/>
          </a:prstGeom>
          <a:noFill/>
        </p:spPr>
        <p:txBody>
          <a:bodyPr wrap="square" rtlCol="0">
            <a:spAutoFit/>
          </a:bodyPr>
          <a:lstStyle/>
          <a:p>
            <a:r>
              <a:rPr lang="en-US" sz="5400">
                <a:latin typeface="Times New Roman" panose="02020603050405020304" pitchFamily="18" charset="0"/>
                <a:cs typeface="Times New Roman" panose="02020603050405020304" pitchFamily="18" charset="0"/>
              </a:rPr>
              <a:t>2.1.3. Xây dựng cấu hình máy tính hoàn chỉnh</a:t>
            </a:r>
            <a:endParaRPr lang="en-US" sz="5400" b="1" dirty="0">
              <a:solidFill>
                <a:srgbClr val="00009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B6EDFB8-4188-7060-302A-255E12935175}"/>
              </a:ext>
            </a:extLst>
          </p:cNvPr>
          <p:cNvSpPr txBox="1"/>
          <p:nvPr/>
        </p:nvSpPr>
        <p:spPr>
          <a:xfrm>
            <a:off x="16462967" y="12699955"/>
            <a:ext cx="3544663" cy="438582"/>
          </a:xfrm>
          <a:prstGeom prst="rect">
            <a:avLst/>
          </a:prstGeom>
          <a:noFill/>
        </p:spPr>
        <p:txBody>
          <a:bodyPr wrap="square" rtlCol="0">
            <a:spAutoFit/>
          </a:bodyPr>
          <a:lstStyle/>
          <a:p>
            <a:pPr algn="r"/>
            <a:r>
              <a:rPr lang="en-US" sz="2250" dirty="0">
                <a:solidFill>
                  <a:schemeClr val="bg1"/>
                </a:solidFill>
                <a:latin typeface="Arial"/>
                <a:cs typeface="Arial"/>
              </a:rPr>
              <a:t>Slide: </a:t>
            </a:r>
            <a:r>
              <a:rPr lang="en-US" sz="2250" dirty="0" err="1">
                <a:solidFill>
                  <a:schemeClr val="bg1"/>
                </a:solidFill>
                <a:latin typeface="Arial"/>
                <a:cs typeface="Arial"/>
              </a:rPr>
              <a:t>số</a:t>
            </a:r>
            <a:r>
              <a:rPr lang="en-US" sz="2250" dirty="0">
                <a:solidFill>
                  <a:schemeClr val="bg1"/>
                </a:solidFill>
                <a:latin typeface="Arial"/>
                <a:cs typeface="Arial"/>
              </a:rPr>
              <a:t>….</a:t>
            </a:r>
          </a:p>
        </p:txBody>
      </p:sp>
      <p:sp>
        <p:nvSpPr>
          <p:cNvPr id="14" name="TextBox 13">
            <a:extLst>
              <a:ext uri="{FF2B5EF4-FFF2-40B4-BE49-F238E27FC236}">
                <a16:creationId xmlns:a16="http://schemas.microsoft.com/office/drawing/2014/main" id="{118288BA-091A-42EC-8106-F70609A5674A}"/>
              </a:ext>
            </a:extLst>
          </p:cNvPr>
          <p:cNvSpPr txBox="1"/>
          <p:nvPr/>
        </p:nvSpPr>
        <p:spPr>
          <a:xfrm>
            <a:off x="4889844" y="9592574"/>
            <a:ext cx="14965384" cy="923330"/>
          </a:xfrm>
          <a:prstGeom prst="rect">
            <a:avLst/>
          </a:prstGeom>
          <a:noFill/>
        </p:spPr>
        <p:txBody>
          <a:bodyPr wrap="square" rtlCol="0">
            <a:spAutoFit/>
          </a:bodyPr>
          <a:lstStyle/>
          <a:p>
            <a:r>
              <a:rPr lang="en-US" sz="5400">
                <a:latin typeface="Times New Roman" panose="02020603050405020304" pitchFamily="18" charset="0"/>
                <a:cs typeface="Times New Roman" panose="02020603050405020304" pitchFamily="18" charset="0"/>
              </a:rPr>
              <a:t>2.1.4. Quy trình tháo lắp ráp máy tính PC, Laptop</a:t>
            </a:r>
            <a:endParaRPr lang="en-US" sz="5400" b="1" dirty="0">
              <a:solidFill>
                <a:srgbClr val="00009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18521E0-EC1E-4A60-A202-05A433DFA991}"/>
              </a:ext>
            </a:extLst>
          </p:cNvPr>
          <p:cNvSpPr/>
          <p:nvPr/>
        </p:nvSpPr>
        <p:spPr>
          <a:xfrm>
            <a:off x="3698357" y="178292"/>
            <a:ext cx="7704749" cy="1323439"/>
          </a:xfrm>
          <a:prstGeom prst="rect">
            <a:avLst/>
          </a:prstGeom>
        </p:spPr>
        <p:txBody>
          <a:bodyPr wrap="square">
            <a:spAutoFit/>
          </a:bodyPr>
          <a:lstStyle/>
          <a:p>
            <a:r>
              <a:rPr lang="en-US" sz="4000" b="1">
                <a:solidFill>
                  <a:schemeClr val="accent6">
                    <a:lumMod val="75000"/>
                  </a:schemeClr>
                </a:solidFill>
                <a:latin typeface="Arial"/>
                <a:cs typeface="Arial"/>
              </a:rPr>
              <a:t>CHƯƠNG 2: Kiến trúc, thiết bị </a:t>
            </a:r>
          </a:p>
          <a:p>
            <a:r>
              <a:rPr lang="en-US" sz="4000" b="1">
                <a:solidFill>
                  <a:schemeClr val="accent6">
                    <a:lumMod val="75000"/>
                  </a:schemeClr>
                </a:solidFill>
                <a:latin typeface="Arial"/>
                <a:cs typeface="Arial"/>
              </a:rPr>
              <a:t>và cài đặt sửa chữa máy tính</a:t>
            </a:r>
            <a:endParaRPr lang="en-US" sz="4000" b="1" dirty="0">
              <a:solidFill>
                <a:schemeClr val="accent6">
                  <a:lumMod val="75000"/>
                </a:schemeClr>
              </a:solidFill>
              <a:latin typeface="Arial"/>
              <a:cs typeface="Arial"/>
            </a:endParaRPr>
          </a:p>
        </p:txBody>
      </p:sp>
    </p:spTree>
    <p:extLst>
      <p:ext uri="{BB962C8B-B14F-4D97-AF65-F5344CB8AC3E}">
        <p14:creationId xmlns:p14="http://schemas.microsoft.com/office/powerpoint/2010/main" val="331532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up)">
                                      <p:cBhvr>
                                        <p:cTn id="20" dur="500"/>
                                        <p:tgtEl>
                                          <p:spTgt spid="8"/>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3302063" y="2152692"/>
            <a:ext cx="6326031"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Card màn hình VGA</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D1A0CFA-9845-421A-B1C8-FA6B3156361F}"/>
              </a:ext>
            </a:extLst>
          </p:cNvPr>
          <p:cNvPicPr>
            <a:picLocks noChangeAspect="1"/>
          </p:cNvPicPr>
          <p:nvPr/>
        </p:nvPicPr>
        <p:blipFill rotWithShape="1">
          <a:blip r:embed="rId2"/>
          <a:srcRect l="33453" t="35607" r="26081" b="9153"/>
          <a:stretch/>
        </p:blipFill>
        <p:spPr>
          <a:xfrm>
            <a:off x="4956127" y="3104290"/>
            <a:ext cx="12605732" cy="9171018"/>
          </a:xfrm>
          <a:prstGeom prst="rect">
            <a:avLst/>
          </a:prstGeom>
        </p:spPr>
      </p:pic>
    </p:spTree>
    <p:extLst>
      <p:ext uri="{BB962C8B-B14F-4D97-AF65-F5344CB8AC3E}">
        <p14:creationId xmlns:p14="http://schemas.microsoft.com/office/powerpoint/2010/main" val="872895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9FD5A6-09C4-455A-9ADC-8419D77E4222}"/>
              </a:ext>
            </a:extLst>
          </p:cNvPr>
          <p:cNvSpPr>
            <a:spLocks noGrp="1"/>
          </p:cNvSpPr>
          <p:nvPr>
            <p:ph idx="1"/>
          </p:nvPr>
        </p:nvSpPr>
        <p:spPr>
          <a:xfrm>
            <a:off x="-295837" y="2371214"/>
            <a:ext cx="21315363" cy="9800639"/>
          </a:xfrm>
        </p:spPr>
        <p:txBody>
          <a:bodyPr>
            <a:noAutofit/>
          </a:bodyPr>
          <a:lstStyle/>
          <a:p>
            <a:pPr algn="just"/>
            <a:r>
              <a:rPr lang="en-US" sz="4000" b="1" u="sng"/>
              <a:t>GPU(Graphics processing unit) – Đơn vị xử lí đồ hoạ:</a:t>
            </a:r>
            <a:r>
              <a:rPr lang="en-US" sz="4000"/>
              <a:t> Là con </a:t>
            </a:r>
            <a:r>
              <a:rPr lang="en-US" sz="4000" b="1"/>
              <a:t>chip</a:t>
            </a:r>
            <a:r>
              <a:rPr lang="en-US" sz="4000"/>
              <a:t> cốt lõi được sử dụng trong card màn hình. Là thành phần quan trọng nhất trong một chiếc card.</a:t>
            </a:r>
          </a:p>
          <a:p>
            <a:pPr algn="just"/>
            <a:r>
              <a:rPr lang="en-US" sz="4000" b="1" u="sng"/>
              <a:t>Core Speed:</a:t>
            </a:r>
            <a:r>
              <a:rPr lang="en-US" sz="4000"/>
              <a:t> Còn được gọi là </a:t>
            </a:r>
            <a:r>
              <a:rPr lang="en-US" sz="4000" b="1"/>
              <a:t>xung nhịp</a:t>
            </a:r>
            <a:r>
              <a:rPr lang="en-US" sz="4000"/>
              <a:t>, là tốc độ xử lí lệnh của </a:t>
            </a:r>
            <a:r>
              <a:rPr lang="en-US" sz="4000" b="1" i="1"/>
              <a:t>GPU</a:t>
            </a:r>
            <a:r>
              <a:rPr lang="en-US" sz="4000"/>
              <a:t> được tính bằng </a:t>
            </a:r>
            <a:r>
              <a:rPr lang="en-US" sz="4000" b="1"/>
              <a:t>MHz</a:t>
            </a:r>
            <a:r>
              <a:rPr lang="en-US" sz="4000"/>
              <a:t>. Nhưng không phải lúc nào 2 con </a:t>
            </a:r>
            <a:r>
              <a:rPr lang="en-US" sz="4000" b="1" i="1"/>
              <a:t>GPU</a:t>
            </a:r>
            <a:r>
              <a:rPr lang="en-US" sz="4000"/>
              <a:t> có cùng </a:t>
            </a:r>
            <a:r>
              <a:rPr lang="en-US" sz="4000" b="1" i="1"/>
              <a:t>Core Speed</a:t>
            </a:r>
            <a:r>
              <a:rPr lang="en-US" sz="4000"/>
              <a:t> cũng sẽ cho ra tốc độ như nhau tại cùng thời điểm. Vẫn có nhiều thứ khác quyết định hiệu năng của một chiếc card như số lượng cores, dung lượng/loại bộ nhớ, kiến trúc,… cũng đóng vai trò rất quan trọng.</a:t>
            </a:r>
          </a:p>
          <a:p>
            <a:pPr algn="just"/>
            <a:r>
              <a:rPr lang="en-US" sz="4000" b="1" u="sng"/>
              <a:t>Boost Speed:</a:t>
            </a:r>
            <a:r>
              <a:rPr lang="en-US" sz="4000"/>
              <a:t> Thông số này xuất hiện ở rất nhiều ở các </a:t>
            </a:r>
            <a:r>
              <a:rPr lang="en-US" sz="4000" b="1"/>
              <a:t>VGA</a:t>
            </a:r>
            <a:r>
              <a:rPr lang="en-US" sz="4000"/>
              <a:t> đời mới và nó khá giống với công nghệ </a:t>
            </a:r>
            <a:r>
              <a:rPr lang="en-US" sz="4000" b="1" i="1"/>
              <a:t>Turbo Boost</a:t>
            </a:r>
            <a:r>
              <a:rPr lang="en-US" sz="4000" i="1"/>
              <a:t> </a:t>
            </a:r>
            <a:r>
              <a:rPr lang="en-US" sz="4000"/>
              <a:t>của </a:t>
            </a:r>
            <a:r>
              <a:rPr lang="en-US" sz="4000" b="1"/>
              <a:t>Intel</a:t>
            </a:r>
            <a:r>
              <a:rPr lang="en-US" sz="4000"/>
              <a:t>. Hiểu một cách đơn giản, </a:t>
            </a:r>
            <a:r>
              <a:rPr lang="en-US" sz="4000" b="1" i="1"/>
              <a:t>Xung boost</a:t>
            </a:r>
            <a:r>
              <a:rPr lang="en-US" sz="4000" i="1"/>
              <a:t> </a:t>
            </a:r>
            <a:r>
              <a:rPr lang="en-US" sz="4000"/>
              <a:t>giúp card chạy ở mức xung nhịp cao hơn mức xung cơ bản, tất nhiên là điện năng tiêu thụ sẽ tăng theo. Tuy nhiên sẽ không lúc nào nó cũng chạy ở mức xung cao nhất được vì có một sự giới hạn về điện năng và ngưỡng nhiệt độ an toàn.</a:t>
            </a:r>
          </a:p>
          <a:p>
            <a:pPr algn="just"/>
            <a:r>
              <a:rPr lang="en-US" sz="4000" b="1" u="sng"/>
              <a:t>CUDA Core - Kiến trúc thiết bị tính toán hợp nhất:</a:t>
            </a:r>
            <a:r>
              <a:rPr lang="en-US" sz="4000" b="1"/>
              <a:t> </a:t>
            </a:r>
            <a:r>
              <a:rPr lang="en-US" sz="4000"/>
              <a:t>Là một kiến trúc tính toán song song do </a:t>
            </a:r>
            <a:r>
              <a:rPr lang="en-US" sz="4000" b="1"/>
              <a:t>NVIDIA</a:t>
            </a:r>
            <a:r>
              <a:rPr lang="en-US" sz="4000"/>
              <a:t> phát triển, giống như lõi kép, lõi tứ ở </a:t>
            </a:r>
            <a:r>
              <a:rPr lang="en-US" sz="4000" b="1"/>
              <a:t>CPU</a:t>
            </a:r>
            <a:r>
              <a:rPr lang="en-US" sz="4000"/>
              <a:t>. </a:t>
            </a:r>
            <a:r>
              <a:rPr lang="en-US" sz="4000" b="1" i="1"/>
              <a:t>GPU</a:t>
            </a:r>
            <a:r>
              <a:rPr lang="en-US" sz="4000"/>
              <a:t> của </a:t>
            </a:r>
            <a:r>
              <a:rPr lang="en-US" sz="4000" b="1"/>
              <a:t>NVIDIA</a:t>
            </a:r>
            <a:r>
              <a:rPr lang="en-US" sz="4000"/>
              <a:t> có thể chứa hàng trăm, thậm chí hàng ngàn </a:t>
            </a:r>
            <a:r>
              <a:rPr lang="en-US" sz="4000" b="1" i="1"/>
              <a:t>CUDA Core</a:t>
            </a:r>
            <a:r>
              <a:rPr lang="en-US" sz="4000"/>
              <a:t>. Những </a:t>
            </a:r>
            <a:r>
              <a:rPr lang="en-US" sz="4000" b="1" i="1"/>
              <a:t>CUDA Core</a:t>
            </a:r>
            <a:r>
              <a:rPr lang="en-US" sz="4000"/>
              <a:t> này sẽ chịu trách nhiệm xử lí tất cả dữ liệu đi vào và đi ra </a:t>
            </a:r>
            <a:r>
              <a:rPr lang="en-US" sz="4000" b="1" i="1"/>
              <a:t>GPU.</a:t>
            </a:r>
            <a:endParaRPr lang="en-US" sz="4000"/>
          </a:p>
        </p:txBody>
      </p:sp>
    </p:spTree>
    <p:extLst>
      <p:ext uri="{BB962C8B-B14F-4D97-AF65-F5344CB8AC3E}">
        <p14:creationId xmlns:p14="http://schemas.microsoft.com/office/powerpoint/2010/main" val="3027074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0497D5-9E24-46E7-BABB-FABCE9900DAA}"/>
              </a:ext>
            </a:extLst>
          </p:cNvPr>
          <p:cNvSpPr>
            <a:spLocks noGrp="1"/>
          </p:cNvSpPr>
          <p:nvPr>
            <p:ph idx="1"/>
          </p:nvPr>
        </p:nvSpPr>
        <p:spPr>
          <a:xfrm>
            <a:off x="572387" y="2624444"/>
            <a:ext cx="20170588" cy="8792102"/>
          </a:xfrm>
        </p:spPr>
        <p:txBody>
          <a:bodyPr>
            <a:normAutofit fontScale="62500" lnSpcReduction="20000"/>
          </a:bodyPr>
          <a:lstStyle/>
          <a:p>
            <a:r>
              <a:rPr lang="en-US" b="1" u="sng"/>
              <a:t>Video Memory – Bộ nhớ đồ hoạ:</a:t>
            </a:r>
            <a:r>
              <a:rPr lang="en-US"/>
              <a:t> Là dung lượng bộ nhớ tạm thời của </a:t>
            </a:r>
            <a:r>
              <a:rPr lang="en-US" b="1"/>
              <a:t>VGA</a:t>
            </a:r>
            <a:r>
              <a:rPr lang="en-US"/>
              <a:t>, khá giống với </a:t>
            </a:r>
            <a:r>
              <a:rPr lang="en-US" b="1"/>
              <a:t>RAM</a:t>
            </a:r>
            <a:r>
              <a:rPr lang="en-US"/>
              <a:t> trên PC. Bộ nhớ càng nhiều thì sẽ càng tốt vì các phần mềm và game sẽ có thêm nhiều không gian để bung hiệu năng. Thông thường các nhà sản xuất card màn hình sẽ sử dụng bộ nhớ </a:t>
            </a:r>
            <a:r>
              <a:rPr lang="en-US" b="1"/>
              <a:t>RAM</a:t>
            </a:r>
            <a:r>
              <a:rPr lang="en-US"/>
              <a:t> vừa thích hợp với sức mạnh của card, nhưng đôi khi sẽ có nhiều phiên bản trên cùng một đời </a:t>
            </a:r>
            <a:r>
              <a:rPr lang="en-US" b="1"/>
              <a:t>VGA</a:t>
            </a:r>
            <a:r>
              <a:rPr lang="en-US"/>
              <a:t> (VD: GTX 960 </a:t>
            </a:r>
            <a:r>
              <a:rPr lang="en-US" b="1" i="1"/>
              <a:t>2G/</a:t>
            </a:r>
            <a:r>
              <a:rPr lang="en-US"/>
              <a:t>960 </a:t>
            </a:r>
            <a:r>
              <a:rPr lang="en-US" b="1" i="1"/>
              <a:t>4G</a:t>
            </a:r>
            <a:r>
              <a:rPr lang="en-US"/>
              <a:t>, 1060 </a:t>
            </a:r>
            <a:r>
              <a:rPr lang="en-US" b="1" i="1"/>
              <a:t>3G/</a:t>
            </a:r>
            <a:r>
              <a:rPr lang="en-US"/>
              <a:t>1060 </a:t>
            </a:r>
            <a:r>
              <a:rPr lang="en-US" b="1" i="1"/>
              <a:t>6G</a:t>
            </a:r>
            <a:r>
              <a:rPr lang="en-US"/>
              <a:t>). Lưu ý rằng nếu sử dụng </a:t>
            </a:r>
            <a:r>
              <a:rPr lang="en-US" b="1"/>
              <a:t>đa màn hình</a:t>
            </a:r>
            <a:r>
              <a:rPr lang="en-US"/>
              <a:t> hoặc các chương trình đồ hoạ chuyên nghiệp thì </a:t>
            </a:r>
            <a:r>
              <a:rPr lang="en-US" b="1" i="1"/>
              <a:t>Video Memory</a:t>
            </a:r>
            <a:r>
              <a:rPr lang="en-US"/>
              <a:t> cao sẽ có lợi thế hơn rất nhiều.</a:t>
            </a:r>
          </a:p>
          <a:p>
            <a:r>
              <a:rPr lang="en-US" b="1" u="sng"/>
              <a:t>Memory Type – Loại bộ nhớ:</a:t>
            </a:r>
            <a:r>
              <a:rPr lang="en-US"/>
              <a:t> Đây là loại bộ nhớ được dùng trong card màn hình. Bộ nhớ thường được sử dụng trên </a:t>
            </a:r>
            <a:r>
              <a:rPr lang="en-US" b="1"/>
              <a:t>VGA</a:t>
            </a:r>
            <a:r>
              <a:rPr lang="en-US"/>
              <a:t> thường là </a:t>
            </a:r>
            <a:r>
              <a:rPr lang="en-US" b="1" i="1"/>
              <a:t>GDDRx</a:t>
            </a:r>
            <a:r>
              <a:rPr lang="en-US"/>
              <a:t>. Các thế hệ bộ nhớ về sau sẽ tốt hơn trước với tốc độ và băng thông được cải thiện. Lưu ý thông số này không liên quan đến bộ nhớ DDR của RAM.</a:t>
            </a:r>
          </a:p>
          <a:p>
            <a:pPr algn="just"/>
            <a:r>
              <a:rPr lang="en-US" b="1" u="sng"/>
              <a:t>Memory Speed – Tốc độ bộ nhớ:</a:t>
            </a:r>
            <a:r>
              <a:rPr lang="en-US"/>
              <a:t> Là tốc độ bộ nhớ </a:t>
            </a:r>
            <a:r>
              <a:rPr lang="en-US" b="1"/>
              <a:t>RAM</a:t>
            </a:r>
            <a:r>
              <a:rPr lang="en-US"/>
              <a:t> của card được tính bằng </a:t>
            </a:r>
            <a:r>
              <a:rPr lang="en-US" b="1" i="1"/>
              <a:t>MHz</a:t>
            </a:r>
            <a:r>
              <a:rPr lang="en-US"/>
              <a:t>, hiểu đơn giản là tốc độ mà card có thể truy cập dữ liệu được lưu trữ trên </a:t>
            </a:r>
            <a:r>
              <a:rPr lang="en-US" b="1"/>
              <a:t>RAM</a:t>
            </a:r>
            <a:r>
              <a:rPr lang="en-US"/>
              <a:t>.</a:t>
            </a:r>
          </a:p>
        </p:txBody>
      </p:sp>
    </p:spTree>
    <p:extLst>
      <p:ext uri="{BB962C8B-B14F-4D97-AF65-F5344CB8AC3E}">
        <p14:creationId xmlns:p14="http://schemas.microsoft.com/office/powerpoint/2010/main" val="2904490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0497D5-9E24-46E7-BABB-FABCE9900DAA}"/>
              </a:ext>
            </a:extLst>
          </p:cNvPr>
          <p:cNvSpPr>
            <a:spLocks noGrp="1"/>
          </p:cNvSpPr>
          <p:nvPr>
            <p:ph idx="1"/>
          </p:nvPr>
        </p:nvSpPr>
        <p:spPr>
          <a:xfrm>
            <a:off x="572387" y="2624444"/>
            <a:ext cx="20170588" cy="8792102"/>
          </a:xfrm>
        </p:spPr>
        <p:txBody>
          <a:bodyPr>
            <a:normAutofit fontScale="62500" lnSpcReduction="20000"/>
          </a:bodyPr>
          <a:lstStyle/>
          <a:p>
            <a:r>
              <a:rPr lang="en-US" b="1" u="sng"/>
              <a:t>Memory Bus Width – Bus bộ nhớ:</a:t>
            </a:r>
            <a:r>
              <a:rPr lang="en-US"/>
              <a:t> Bus bộ nhớ là một trong những yếu tố quan trọng nhất ảnh hưởng đến hiệu năng của VGA. Tốc độ của bộ nhớ nhanh thì rất quan trọng, nhưng ngoài ra card đồ hoạ còn phải đáp ứng đủ </a:t>
            </a:r>
            <a:r>
              <a:rPr lang="en-US" b="1" i="1"/>
              <a:t>“tải trọng”</a:t>
            </a:r>
            <a:r>
              <a:rPr lang="en-US"/>
              <a:t> để đưa đủ thông tin. Về mặt kỹ thuật, </a:t>
            </a:r>
            <a:r>
              <a:rPr lang="en-US" b="1"/>
              <a:t>Bus bộ nhớ</a:t>
            </a:r>
            <a:r>
              <a:rPr lang="en-US"/>
              <a:t> càng cao thì lượng dữ liệu được card đồ hoạ truyền tải trong một chu kỳ sẽ càng lớn. Ví dụ, 1 card sử dụng bus </a:t>
            </a:r>
            <a:r>
              <a:rPr lang="en-US" b="1" i="1"/>
              <a:t>128 bits</a:t>
            </a:r>
            <a:r>
              <a:rPr lang="en-US"/>
              <a:t> có thể truyền tải nhiều dữ liệu gấp đôi so với 1 card màn hình chỉ có </a:t>
            </a:r>
            <a:r>
              <a:rPr lang="en-US" b="1" i="1"/>
              <a:t>64 bits</a:t>
            </a:r>
            <a:r>
              <a:rPr lang="en-US"/>
              <a:t>.</a:t>
            </a:r>
          </a:p>
          <a:p>
            <a:r>
              <a:rPr lang="en-US" b="1" u="sng"/>
              <a:t>Memory Bandwidth – Băng thông bộ nhớ:</a:t>
            </a:r>
            <a:r>
              <a:rPr lang="en-US"/>
              <a:t> Là khả năng truyền tải dữ liệu của bộ nhớ. Chỉ số này càng cao thì hiệu năng của card sẽ được nâng cao hơn</a:t>
            </a:r>
          </a:p>
          <a:p>
            <a:r>
              <a:rPr lang="en-US" b="1" u="sng"/>
              <a:t>SLI (NVIDIA) / Crossfire (AMD):</a:t>
            </a:r>
            <a:r>
              <a:rPr lang="en-US"/>
              <a:t> Là khả năng ghép 2 hoặc nhiều card màn hình cùng loại chạy song song, nhờ đó hiệu năng sẽ nâng cao đáng kể.</a:t>
            </a:r>
          </a:p>
          <a:p>
            <a:r>
              <a:rPr lang="en-US" b="1" u="sng"/>
              <a:t>Cổng kết nối:</a:t>
            </a:r>
            <a:r>
              <a:rPr lang="en-US"/>
              <a:t> Là loại khe cắm mà các nhà sản xuất đã thiết kế để cắm vào. Đa số các loại card hiện nay đã sử dụng cổng </a:t>
            </a:r>
            <a:r>
              <a:rPr lang="en-US" b="1" i="1"/>
              <a:t>PCI Express 3.0 x16</a:t>
            </a:r>
            <a:r>
              <a:rPr lang="en-US"/>
              <a:t> hoặc </a:t>
            </a:r>
            <a:r>
              <a:rPr lang="en-US" b="1" i="1"/>
              <a:t>PCI Expresss 2.0 x16</a:t>
            </a:r>
            <a:r>
              <a:rPr lang="en-US"/>
              <a:t>.</a:t>
            </a:r>
          </a:p>
        </p:txBody>
      </p:sp>
    </p:spTree>
    <p:extLst>
      <p:ext uri="{BB962C8B-B14F-4D97-AF65-F5344CB8AC3E}">
        <p14:creationId xmlns:p14="http://schemas.microsoft.com/office/powerpoint/2010/main" val="2940154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7494665" y="2100066"/>
            <a:ext cx="6326031"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Case – Vỏ máy tính</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10242" name="Picture 2" descr="Vỏ case máy tính DarkFlash A290 (Mid Tower/ Màu Đen) – Máy tính ...">
            <a:extLst>
              <a:ext uri="{FF2B5EF4-FFF2-40B4-BE49-F238E27FC236}">
                <a16:creationId xmlns:a16="http://schemas.microsoft.com/office/drawing/2014/main" id="{8F0CE5E5-E906-434C-A4FA-94546255FB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15" t="11963" r="20379" b="12245"/>
          <a:stretch/>
        </p:blipFill>
        <p:spPr bwMode="auto">
          <a:xfrm>
            <a:off x="403411" y="2765691"/>
            <a:ext cx="7503460" cy="949324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ây máy tính để bàn HP 600 G1, E03S (Core i5-4570 / RAM 4GB / New ...">
            <a:extLst>
              <a:ext uri="{FF2B5EF4-FFF2-40B4-BE49-F238E27FC236}">
                <a16:creationId xmlns:a16="http://schemas.microsoft.com/office/drawing/2014/main" id="{86E96199-EEB3-46BA-B7A3-36B39285FA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94" b="26992"/>
          <a:stretch/>
        </p:blipFill>
        <p:spPr bwMode="auto">
          <a:xfrm>
            <a:off x="11126367" y="7571258"/>
            <a:ext cx="9061170" cy="454994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ase máy tính đồng bộ HP 6300 core i5 3470/ Ram 8Gb/ SSD 240Gb">
            <a:extLst>
              <a:ext uri="{FF2B5EF4-FFF2-40B4-BE49-F238E27FC236}">
                <a16:creationId xmlns:a16="http://schemas.microsoft.com/office/drawing/2014/main" id="{80519828-597A-4D6A-8D9A-634830F208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6" t="7968" b="10931"/>
          <a:stretch/>
        </p:blipFill>
        <p:spPr bwMode="auto">
          <a:xfrm>
            <a:off x="10774596" y="3109771"/>
            <a:ext cx="9412941" cy="454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729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7494665" y="2100066"/>
            <a:ext cx="6326031"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Case – Vỏ máy tính</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12290" name="Picture 2" descr="Thùng máy Case Magic MIX - Đen | M-ATX, không kèm fan ...">
            <a:extLst>
              <a:ext uri="{FF2B5EF4-FFF2-40B4-BE49-F238E27FC236}">
                <a16:creationId xmlns:a16="http://schemas.microsoft.com/office/drawing/2014/main" id="{9900317E-F717-4D69-AE8A-6DDEF1D925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08" t="2548" r="12098" b="4110"/>
          <a:stretch/>
        </p:blipFill>
        <p:spPr bwMode="auto">
          <a:xfrm>
            <a:off x="0" y="4493062"/>
            <a:ext cx="6286844" cy="785657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TGShop | PC Cao Cấp | PC Đẹp hiệu năng cao – TTGShop - Phụ kiện ...">
            <a:extLst>
              <a:ext uri="{FF2B5EF4-FFF2-40B4-BE49-F238E27FC236}">
                <a16:creationId xmlns:a16="http://schemas.microsoft.com/office/drawing/2014/main" id="{5290FC6A-1AAA-424D-BC4E-07158F7B03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04" t="6675" r="24943" b="5047"/>
          <a:stretch/>
        </p:blipFill>
        <p:spPr bwMode="auto">
          <a:xfrm>
            <a:off x="6294453" y="4391250"/>
            <a:ext cx="7856816" cy="806019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Vỏ Case Máy Tính Chính Hãng, Thiết Kế Chất, Độ Bền Cao, Đầy Đủ Kích Cỡ">
            <a:extLst>
              <a:ext uri="{FF2B5EF4-FFF2-40B4-BE49-F238E27FC236}">
                <a16:creationId xmlns:a16="http://schemas.microsoft.com/office/drawing/2014/main" id="{7686F217-D112-4B6D-8462-D3D4C5AB60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41" t="2807" r="10888" b="3076"/>
          <a:stretch/>
        </p:blipFill>
        <p:spPr bwMode="auto">
          <a:xfrm>
            <a:off x="14442141" y="3442448"/>
            <a:ext cx="7051480" cy="8678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847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6834319" y="2175385"/>
            <a:ext cx="7646723"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Power – Nguồn máy tính</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13314" name="Picture 2" descr="PSU - Nguồn máy tính chính hãng, giá rẻ và uy tín">
            <a:extLst>
              <a:ext uri="{FF2B5EF4-FFF2-40B4-BE49-F238E27FC236}">
                <a16:creationId xmlns:a16="http://schemas.microsoft.com/office/drawing/2014/main" id="{5EB16716-0C3C-4D68-932C-3446D20C2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541" y="4011450"/>
            <a:ext cx="8210132" cy="73672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ác đàu dây nguồn máy tính">
            <a:extLst>
              <a:ext uri="{FF2B5EF4-FFF2-40B4-BE49-F238E27FC236}">
                <a16:creationId xmlns:a16="http://schemas.microsoft.com/office/drawing/2014/main" id="{EC52D684-9722-4E46-8A91-8152FDE9B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2099" y="2696684"/>
            <a:ext cx="7020953" cy="9424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603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6834319" y="2175385"/>
            <a:ext cx="7646723"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Power – Nguồn máy tính</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13316" name="Picture 4" descr="Chức năng, cấu tạo và phân loại bộ nguồn ATX của máy tính">
            <a:extLst>
              <a:ext uri="{FF2B5EF4-FFF2-40B4-BE49-F238E27FC236}">
                <a16:creationId xmlns:a16="http://schemas.microsoft.com/office/drawing/2014/main" id="{1BBB83AD-C0A2-4020-B652-DEFAFB1D9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052" y="3179954"/>
            <a:ext cx="13277142" cy="885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350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6834319" y="2175385"/>
            <a:ext cx="7646723"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Sound – Card âm thanh</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15364" name="Picture 4" descr="Sound Card - Card âm thanh chất giá rẻ chỉ từ 199.000đ">
            <a:extLst>
              <a:ext uri="{FF2B5EF4-FFF2-40B4-BE49-F238E27FC236}">
                <a16:creationId xmlns:a16="http://schemas.microsoft.com/office/drawing/2014/main" id="{E0730003-E50D-4E4F-8F82-8E5EF76A5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26983"/>
            <a:ext cx="10692455" cy="79837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ow to Connect Computer Speakers">
            <a:extLst>
              <a:ext uri="{FF2B5EF4-FFF2-40B4-BE49-F238E27FC236}">
                <a16:creationId xmlns:a16="http://schemas.microsoft.com/office/drawing/2014/main" id="{E102C6B9-2E38-4254-8263-04523454F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719" y="3496048"/>
            <a:ext cx="7280928" cy="736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212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6834319" y="2175385"/>
            <a:ext cx="7646723"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NIC – Card mạng</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74F781E-1AA7-4D70-8119-B8DED51BCB08}"/>
              </a:ext>
            </a:extLst>
          </p:cNvPr>
          <p:cNvPicPr>
            <a:picLocks noChangeAspect="1"/>
          </p:cNvPicPr>
          <p:nvPr/>
        </p:nvPicPr>
        <p:blipFill rotWithShape="1">
          <a:blip r:embed="rId2"/>
          <a:srcRect l="25344" t="25302" r="27528" b="21563"/>
          <a:stretch/>
        </p:blipFill>
        <p:spPr>
          <a:xfrm>
            <a:off x="537882" y="3630706"/>
            <a:ext cx="9175408" cy="5513293"/>
          </a:xfrm>
          <a:prstGeom prst="rect">
            <a:avLst/>
          </a:prstGeom>
        </p:spPr>
      </p:pic>
      <p:pic>
        <p:nvPicPr>
          <p:cNvPr id="11" name="Picture 10">
            <a:extLst>
              <a:ext uri="{FF2B5EF4-FFF2-40B4-BE49-F238E27FC236}">
                <a16:creationId xmlns:a16="http://schemas.microsoft.com/office/drawing/2014/main" id="{93069270-CB1D-4317-A1B5-A57B0B5C2DE8}"/>
              </a:ext>
            </a:extLst>
          </p:cNvPr>
          <p:cNvPicPr>
            <a:picLocks noChangeAspect="1"/>
          </p:cNvPicPr>
          <p:nvPr/>
        </p:nvPicPr>
        <p:blipFill rotWithShape="1">
          <a:blip r:embed="rId3"/>
          <a:srcRect l="11909" t="23363" r="31869" b="10703"/>
          <a:stretch/>
        </p:blipFill>
        <p:spPr>
          <a:xfrm>
            <a:off x="10246658" y="3334869"/>
            <a:ext cx="10327342" cy="6454589"/>
          </a:xfrm>
          <a:prstGeom prst="rect">
            <a:avLst/>
          </a:prstGeom>
        </p:spPr>
      </p:pic>
      <p:pic>
        <p:nvPicPr>
          <p:cNvPr id="16394" name="Picture 10" descr="Ethernet là gì? Tính năng ưu việt của cổng Ethernet">
            <a:extLst>
              <a:ext uri="{FF2B5EF4-FFF2-40B4-BE49-F238E27FC236}">
                <a16:creationId xmlns:a16="http://schemas.microsoft.com/office/drawing/2014/main" id="{F9377E2F-4BCB-4A65-9453-B219D63E2E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502" b="7968"/>
          <a:stretch/>
        </p:blipFill>
        <p:spPr bwMode="auto">
          <a:xfrm>
            <a:off x="1707166" y="9143999"/>
            <a:ext cx="8006124" cy="3221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78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398494"/>
            <a:ext cx="8666924" cy="861774"/>
          </a:xfrm>
          <a:prstGeom prst="rect">
            <a:avLst/>
          </a:prstGeom>
          <a:noFill/>
        </p:spPr>
        <p:txBody>
          <a:bodyPr wrap="none" rtlCol="0">
            <a:spAutoFit/>
          </a:bodyPr>
          <a:lstStyle/>
          <a:p>
            <a:r>
              <a:rPr lang="en-US" sz="5000" b="1">
                <a:solidFill>
                  <a:srgbClr val="0070C0"/>
                </a:solidFill>
              </a:rPr>
              <a:t>Tổng quan về kiến trúc máy tính</a:t>
            </a:r>
          </a:p>
        </p:txBody>
      </p:sp>
      <p:pic>
        <p:nvPicPr>
          <p:cNvPr id="9" name="Picture 8">
            <a:extLst>
              <a:ext uri="{FF2B5EF4-FFF2-40B4-BE49-F238E27FC236}">
                <a16:creationId xmlns:a16="http://schemas.microsoft.com/office/drawing/2014/main" id="{483208A0-7AA4-4FF0-B80D-E97550AFCFBD}"/>
              </a:ext>
            </a:extLst>
          </p:cNvPr>
          <p:cNvPicPr>
            <a:picLocks noChangeAspect="1"/>
          </p:cNvPicPr>
          <p:nvPr/>
        </p:nvPicPr>
        <p:blipFill rotWithShape="1">
          <a:blip r:embed="rId2"/>
          <a:srcRect l="21542" t="43124" r="17067" b="9840"/>
          <a:stretch/>
        </p:blipFill>
        <p:spPr>
          <a:xfrm>
            <a:off x="857754" y="2938352"/>
            <a:ext cx="19599854" cy="8091056"/>
          </a:xfrm>
          <a:prstGeom prst="rect">
            <a:avLst/>
          </a:prstGeom>
        </p:spPr>
      </p:pic>
      <p:sp>
        <p:nvSpPr>
          <p:cNvPr id="7" name="Rectangle 6">
            <a:extLst>
              <a:ext uri="{FF2B5EF4-FFF2-40B4-BE49-F238E27FC236}">
                <a16:creationId xmlns:a16="http://schemas.microsoft.com/office/drawing/2014/main" id="{5DCBBEDD-CFF8-45B5-90C0-617412D9AE80}"/>
              </a:ext>
            </a:extLst>
          </p:cNvPr>
          <p:cNvSpPr/>
          <p:nvPr/>
        </p:nvSpPr>
        <p:spPr>
          <a:xfrm>
            <a:off x="430306" y="5701553"/>
            <a:ext cx="11914094" cy="3953435"/>
          </a:xfrm>
          <a:prstGeom prst="rect">
            <a:avLst/>
          </a:prstGeom>
          <a:noFill/>
          <a:ln w="762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925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6584101" y="2307118"/>
            <a:ext cx="5356887"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FAN - CPU</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17410" name="Picture 2" descr="Quạt tản nhiệt CPU Intel Socket 775 &amp; 1155 - Máy tính Trần Gia">
            <a:extLst>
              <a:ext uri="{FF2B5EF4-FFF2-40B4-BE49-F238E27FC236}">
                <a16:creationId xmlns:a16="http://schemas.microsoft.com/office/drawing/2014/main" id="{365F05F2-D5EA-4545-BB9D-62EA5EAFC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318" y="3666220"/>
            <a:ext cx="8454987" cy="845498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FAN TẢN NHIỆT CPU JONSBO CR1000 NEW BH 03 THÁNG - Máy tính, linh ...">
            <a:extLst>
              <a:ext uri="{FF2B5EF4-FFF2-40B4-BE49-F238E27FC236}">
                <a16:creationId xmlns:a16="http://schemas.microsoft.com/office/drawing/2014/main" id="{674E6F9E-79C1-4944-8924-96AADC5ED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900" y="3059851"/>
            <a:ext cx="8993747" cy="899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80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9337349" y="1323218"/>
            <a:ext cx="5356887"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FAN - System</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18434" name="Picture 2" descr="RAX-FAN-600 Cooling Fan System – TDIGroup">
            <a:extLst>
              <a:ext uri="{FF2B5EF4-FFF2-40B4-BE49-F238E27FC236}">
                <a16:creationId xmlns:a16="http://schemas.microsoft.com/office/drawing/2014/main" id="{13A82E4A-859B-43DD-A9EA-5B7EC2B1B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464" y="3254087"/>
            <a:ext cx="6476325" cy="521703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Best PC fans in 2024: I've put these case fans through their paces ...">
            <a:extLst>
              <a:ext uri="{FF2B5EF4-FFF2-40B4-BE49-F238E27FC236}">
                <a16:creationId xmlns:a16="http://schemas.microsoft.com/office/drawing/2014/main" id="{C8EB0554-9280-4D85-8E10-272FF3DD4F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74" r="17979"/>
          <a:stretch/>
        </p:blipFill>
        <p:spPr bwMode="auto">
          <a:xfrm>
            <a:off x="7441637" y="3600369"/>
            <a:ext cx="7013925" cy="4440969"/>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PC airflow guide: How to strategically set up your case fans">
            <a:extLst>
              <a:ext uri="{FF2B5EF4-FFF2-40B4-BE49-F238E27FC236}">
                <a16:creationId xmlns:a16="http://schemas.microsoft.com/office/drawing/2014/main" id="{47BB0156-6943-4D65-AC62-F05D114005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642" r="34961"/>
          <a:stretch/>
        </p:blipFill>
        <p:spPr bwMode="auto">
          <a:xfrm>
            <a:off x="15709020" y="1967799"/>
            <a:ext cx="4324863" cy="1015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512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739557"/>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891958" y="1962110"/>
            <a:ext cx="7464544" cy="861774"/>
          </a:xfrm>
          <a:prstGeom prst="rect">
            <a:avLst/>
          </a:prstGeom>
          <a:noFill/>
        </p:spPr>
        <p:txBody>
          <a:bodyPr wrap="none" rtlCol="0">
            <a:spAutoFit/>
          </a:bodyPr>
          <a:lstStyle/>
          <a:p>
            <a:r>
              <a:rPr lang="en-US" sz="5000" b="1">
                <a:solidFill>
                  <a:srgbClr val="0070C0"/>
                </a:solidFill>
              </a:rPr>
              <a:t>Cách đọc cấu hình máy tính</a:t>
            </a:r>
          </a:p>
        </p:txBody>
      </p:sp>
      <p:sp>
        <p:nvSpPr>
          <p:cNvPr id="2" name="Rectangle 1">
            <a:extLst>
              <a:ext uri="{FF2B5EF4-FFF2-40B4-BE49-F238E27FC236}">
                <a16:creationId xmlns:a16="http://schemas.microsoft.com/office/drawing/2014/main" id="{099CF929-FB94-4258-8697-857DDA2934FB}"/>
              </a:ext>
            </a:extLst>
          </p:cNvPr>
          <p:cNvSpPr/>
          <p:nvPr/>
        </p:nvSpPr>
        <p:spPr>
          <a:xfrm>
            <a:off x="2891958" y="90589"/>
            <a:ext cx="17735830" cy="1631216"/>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2.1.2. C</a:t>
            </a:r>
            <a:r>
              <a:rPr lang="vi-VN" sz="5000" b="1">
                <a:solidFill>
                  <a:srgbClr val="FF0000"/>
                </a:solidFill>
                <a:latin typeface="Times New Roman" panose="02020603050405020304" pitchFamily="18" charset="0"/>
                <a:cs typeface="Times New Roman" panose="02020603050405020304" pitchFamily="18" charset="0"/>
              </a:rPr>
              <a:t>ách đọc cấu hình máy tính</a:t>
            </a:r>
            <a:r>
              <a:rPr lang="en-US" sz="5000" b="1">
                <a:solidFill>
                  <a:srgbClr val="FF0000"/>
                </a:solidFill>
                <a:latin typeface="Times New Roman" panose="02020603050405020304" pitchFamily="18" charset="0"/>
                <a:cs typeface="Times New Roman" panose="02020603050405020304" pitchFamily="18" charset="0"/>
              </a:rPr>
              <a:t> và các dụng cụ, </a:t>
            </a:r>
          </a:p>
          <a:p>
            <a:r>
              <a:rPr lang="en-US" sz="5000" b="1">
                <a:solidFill>
                  <a:srgbClr val="FF0000"/>
                </a:solidFill>
                <a:latin typeface="Times New Roman" panose="02020603050405020304" pitchFamily="18" charset="0"/>
                <a:cs typeface="Times New Roman" panose="02020603050405020304" pitchFamily="18" charset="0"/>
              </a:rPr>
              <a:t>thiết bị cần thiết sửa chữa máy tính</a:t>
            </a:r>
          </a:p>
        </p:txBody>
      </p:sp>
      <p:sp>
        <p:nvSpPr>
          <p:cNvPr id="5" name="Rectangle 4">
            <a:extLst>
              <a:ext uri="{FF2B5EF4-FFF2-40B4-BE49-F238E27FC236}">
                <a16:creationId xmlns:a16="http://schemas.microsoft.com/office/drawing/2014/main" id="{40F14F33-4138-4C7E-A74D-3835C6F68C05}"/>
              </a:ext>
            </a:extLst>
          </p:cNvPr>
          <p:cNvSpPr/>
          <p:nvPr/>
        </p:nvSpPr>
        <p:spPr>
          <a:xfrm>
            <a:off x="11148452" y="2039054"/>
            <a:ext cx="6511975" cy="707886"/>
          </a:xfrm>
          <a:prstGeom prst="rect">
            <a:avLst/>
          </a:prstGeom>
        </p:spPr>
        <p:txBody>
          <a:bodyPr wrap="none">
            <a:spAutoFit/>
          </a:bodyPr>
          <a:lstStyle/>
          <a:p>
            <a:r>
              <a:rPr lang="en-US" sz="4000" b="1">
                <a:solidFill>
                  <a:srgbClr val="333333"/>
                </a:solidFill>
                <a:latin typeface="SFProDisplayRegular"/>
              </a:rPr>
              <a:t>Sử dụng Computer Properties</a:t>
            </a:r>
            <a:endParaRPr lang="en-US" sz="4000" b="0" i="0">
              <a:solidFill>
                <a:srgbClr val="333333"/>
              </a:solidFill>
              <a:effectLst/>
              <a:latin typeface="SFProDisplayRegular"/>
            </a:endParaRPr>
          </a:p>
        </p:txBody>
      </p:sp>
      <p:pic>
        <p:nvPicPr>
          <p:cNvPr id="20482" name="Picture 2" descr="Mở “Properties” với windows 10.">
            <a:extLst>
              <a:ext uri="{FF2B5EF4-FFF2-40B4-BE49-F238E27FC236}">
                <a16:creationId xmlns:a16="http://schemas.microsoft.com/office/drawing/2014/main" id="{996AC8B6-5DA3-4205-B939-797A4A1011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1" r="44153" b="22086"/>
          <a:stretch/>
        </p:blipFill>
        <p:spPr bwMode="auto">
          <a:xfrm>
            <a:off x="968188" y="3257922"/>
            <a:ext cx="5674659" cy="56053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81BFFE7-39B5-488D-B78E-F8A2C3D5199F}"/>
              </a:ext>
            </a:extLst>
          </p:cNvPr>
          <p:cNvPicPr>
            <a:picLocks noChangeAspect="1"/>
          </p:cNvPicPr>
          <p:nvPr/>
        </p:nvPicPr>
        <p:blipFill rotWithShape="1">
          <a:blip r:embed="rId3"/>
          <a:srcRect l="18054" t="12863" r="37834" b="6429"/>
          <a:stretch/>
        </p:blipFill>
        <p:spPr>
          <a:xfrm>
            <a:off x="7142068" y="2746940"/>
            <a:ext cx="13835343" cy="10515976"/>
          </a:xfrm>
          <a:prstGeom prst="rect">
            <a:avLst/>
          </a:prstGeom>
        </p:spPr>
      </p:pic>
    </p:spTree>
    <p:extLst>
      <p:ext uri="{BB962C8B-B14F-4D97-AF65-F5344CB8AC3E}">
        <p14:creationId xmlns:p14="http://schemas.microsoft.com/office/powerpoint/2010/main" val="3754070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739557"/>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891958" y="1962110"/>
            <a:ext cx="7464544" cy="861774"/>
          </a:xfrm>
          <a:prstGeom prst="rect">
            <a:avLst/>
          </a:prstGeom>
          <a:noFill/>
        </p:spPr>
        <p:txBody>
          <a:bodyPr wrap="none" rtlCol="0">
            <a:spAutoFit/>
          </a:bodyPr>
          <a:lstStyle/>
          <a:p>
            <a:r>
              <a:rPr lang="en-US" sz="5000" b="1">
                <a:solidFill>
                  <a:srgbClr val="0070C0"/>
                </a:solidFill>
              </a:rPr>
              <a:t>Cách đọc cấu hình máy tính</a:t>
            </a:r>
          </a:p>
        </p:txBody>
      </p:sp>
      <p:sp>
        <p:nvSpPr>
          <p:cNvPr id="2" name="Rectangle 1">
            <a:extLst>
              <a:ext uri="{FF2B5EF4-FFF2-40B4-BE49-F238E27FC236}">
                <a16:creationId xmlns:a16="http://schemas.microsoft.com/office/drawing/2014/main" id="{099CF929-FB94-4258-8697-857DDA2934FB}"/>
              </a:ext>
            </a:extLst>
          </p:cNvPr>
          <p:cNvSpPr/>
          <p:nvPr/>
        </p:nvSpPr>
        <p:spPr>
          <a:xfrm>
            <a:off x="2891958" y="90589"/>
            <a:ext cx="17735830" cy="1631216"/>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2.1.2. C</a:t>
            </a:r>
            <a:r>
              <a:rPr lang="vi-VN" sz="5000" b="1">
                <a:solidFill>
                  <a:srgbClr val="FF0000"/>
                </a:solidFill>
                <a:latin typeface="Times New Roman" panose="02020603050405020304" pitchFamily="18" charset="0"/>
                <a:cs typeface="Times New Roman" panose="02020603050405020304" pitchFamily="18" charset="0"/>
              </a:rPr>
              <a:t>ách đọc cấu hình máy tính</a:t>
            </a:r>
            <a:r>
              <a:rPr lang="en-US" sz="5000" b="1">
                <a:solidFill>
                  <a:srgbClr val="FF0000"/>
                </a:solidFill>
                <a:latin typeface="Times New Roman" panose="02020603050405020304" pitchFamily="18" charset="0"/>
                <a:cs typeface="Times New Roman" panose="02020603050405020304" pitchFamily="18" charset="0"/>
              </a:rPr>
              <a:t> và các dụng cụ, </a:t>
            </a:r>
          </a:p>
          <a:p>
            <a:r>
              <a:rPr lang="en-US" sz="5000" b="1">
                <a:solidFill>
                  <a:srgbClr val="FF0000"/>
                </a:solidFill>
                <a:latin typeface="Times New Roman" panose="02020603050405020304" pitchFamily="18" charset="0"/>
                <a:cs typeface="Times New Roman" panose="02020603050405020304" pitchFamily="18" charset="0"/>
              </a:rPr>
              <a:t>thiết bị cần thiết sửa chữa máy tính</a:t>
            </a:r>
          </a:p>
        </p:txBody>
      </p:sp>
      <p:sp>
        <p:nvSpPr>
          <p:cNvPr id="4" name="Rectangle 3">
            <a:extLst>
              <a:ext uri="{FF2B5EF4-FFF2-40B4-BE49-F238E27FC236}">
                <a16:creationId xmlns:a16="http://schemas.microsoft.com/office/drawing/2014/main" id="{26360299-6D61-456E-8B7B-CD1C8F9A6A7D}"/>
              </a:ext>
            </a:extLst>
          </p:cNvPr>
          <p:cNvSpPr/>
          <p:nvPr/>
        </p:nvSpPr>
        <p:spPr>
          <a:xfrm>
            <a:off x="11376236" y="2039054"/>
            <a:ext cx="8525411" cy="707886"/>
          </a:xfrm>
          <a:prstGeom prst="rect">
            <a:avLst/>
          </a:prstGeom>
        </p:spPr>
        <p:txBody>
          <a:bodyPr wrap="none">
            <a:spAutoFit/>
          </a:bodyPr>
          <a:lstStyle/>
          <a:p>
            <a:r>
              <a:rPr lang="en-US" sz="4000" b="1">
                <a:solidFill>
                  <a:srgbClr val="333333"/>
                </a:solidFill>
                <a:latin typeface="SFProDisplayRegular"/>
              </a:rPr>
              <a:t>Lệnh kiểm tra cấu hình máy tính dxdiag</a:t>
            </a:r>
            <a:endParaRPr lang="en-US" sz="4000" b="0" i="0">
              <a:solidFill>
                <a:srgbClr val="333333"/>
              </a:solidFill>
              <a:effectLst/>
              <a:latin typeface="SFProDisplayRegular"/>
            </a:endParaRPr>
          </a:p>
        </p:txBody>
      </p:sp>
      <p:sp>
        <p:nvSpPr>
          <p:cNvPr id="7" name="Rectangle 6">
            <a:extLst>
              <a:ext uri="{FF2B5EF4-FFF2-40B4-BE49-F238E27FC236}">
                <a16:creationId xmlns:a16="http://schemas.microsoft.com/office/drawing/2014/main" id="{028D4DD0-D27A-4272-A4E5-262C5EFDAA64}"/>
              </a:ext>
            </a:extLst>
          </p:cNvPr>
          <p:cNvSpPr/>
          <p:nvPr/>
        </p:nvSpPr>
        <p:spPr>
          <a:xfrm>
            <a:off x="1296580" y="3455631"/>
            <a:ext cx="10655300" cy="1892826"/>
          </a:xfrm>
          <a:prstGeom prst="rect">
            <a:avLst/>
          </a:prstGeom>
        </p:spPr>
        <p:txBody>
          <a:bodyPr>
            <a:spAutoFit/>
          </a:bodyPr>
          <a:lstStyle/>
          <a:p>
            <a:r>
              <a:rPr lang="en-US">
                <a:solidFill>
                  <a:srgbClr val="333333"/>
                </a:solidFill>
                <a:latin typeface="SFProDisplayRegular"/>
              </a:rPr>
              <a:t>Để kiểm tra cấu hình máy tính bạn hãy mở cửa sổ Run bằng tổ hợp phím “</a:t>
            </a:r>
            <a:r>
              <a:rPr lang="en-US" b="1">
                <a:solidFill>
                  <a:srgbClr val="333333"/>
                </a:solidFill>
                <a:latin typeface="SFProDisplayRegular"/>
              </a:rPr>
              <a:t>cửa sổ + R</a:t>
            </a:r>
            <a:r>
              <a:rPr lang="en-US">
                <a:solidFill>
                  <a:srgbClr val="333333"/>
                </a:solidFill>
                <a:latin typeface="SFProDisplayRegular"/>
              </a:rPr>
              <a:t>” &gt; gõ lệnh “</a:t>
            </a:r>
            <a:r>
              <a:rPr lang="en-US" b="1">
                <a:solidFill>
                  <a:srgbClr val="333333"/>
                </a:solidFill>
                <a:latin typeface="SFProDisplayRegular"/>
              </a:rPr>
              <a:t>dxdiag</a:t>
            </a:r>
            <a:r>
              <a:rPr lang="en-US">
                <a:solidFill>
                  <a:srgbClr val="333333"/>
                </a:solidFill>
                <a:latin typeface="SFProDisplayRegular"/>
              </a:rPr>
              <a:t>” &gt; nhấn “</a:t>
            </a:r>
            <a:r>
              <a:rPr lang="en-US" b="1">
                <a:solidFill>
                  <a:srgbClr val="333333"/>
                </a:solidFill>
                <a:latin typeface="SFProDisplayRegular"/>
              </a:rPr>
              <a:t>Enter</a:t>
            </a:r>
            <a:r>
              <a:rPr lang="en-US">
                <a:solidFill>
                  <a:srgbClr val="333333"/>
                </a:solidFill>
                <a:latin typeface="SFProDisplayRegular"/>
              </a:rPr>
              <a:t>”.</a:t>
            </a:r>
            <a:endParaRPr lang="en-US"/>
          </a:p>
        </p:txBody>
      </p:sp>
      <p:pic>
        <p:nvPicPr>
          <p:cNvPr id="22530" name="Picture 2" descr="Cách xem cấu hình máy tính bằng tổ hợp phím “Cửa sổ + R”">
            <a:extLst>
              <a:ext uri="{FF2B5EF4-FFF2-40B4-BE49-F238E27FC236}">
                <a16:creationId xmlns:a16="http://schemas.microsoft.com/office/drawing/2014/main" id="{28869CD9-3CB6-4913-AB56-61AE9CF02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1441" y="3064707"/>
            <a:ext cx="5715000" cy="3914775"/>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ách xem cấu hình máy tính bằng lệnh dxdiag">
            <a:extLst>
              <a:ext uri="{FF2B5EF4-FFF2-40B4-BE49-F238E27FC236}">
                <a16:creationId xmlns:a16="http://schemas.microsoft.com/office/drawing/2014/main" id="{1DB53054-767E-4393-B2F9-CF9060E046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08" t="12452" r="20581" b="23889"/>
          <a:stretch/>
        </p:blipFill>
        <p:spPr bwMode="auto">
          <a:xfrm>
            <a:off x="930497" y="5903955"/>
            <a:ext cx="11277303" cy="567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412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739557"/>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891958" y="1962110"/>
            <a:ext cx="7464544" cy="861774"/>
          </a:xfrm>
          <a:prstGeom prst="rect">
            <a:avLst/>
          </a:prstGeom>
          <a:noFill/>
        </p:spPr>
        <p:txBody>
          <a:bodyPr wrap="none" rtlCol="0">
            <a:spAutoFit/>
          </a:bodyPr>
          <a:lstStyle/>
          <a:p>
            <a:r>
              <a:rPr lang="en-US" sz="5000" b="1">
                <a:solidFill>
                  <a:srgbClr val="0070C0"/>
                </a:solidFill>
              </a:rPr>
              <a:t>Cách đọc cấu hình máy tính</a:t>
            </a:r>
          </a:p>
        </p:txBody>
      </p:sp>
      <p:sp>
        <p:nvSpPr>
          <p:cNvPr id="2" name="Rectangle 1">
            <a:extLst>
              <a:ext uri="{FF2B5EF4-FFF2-40B4-BE49-F238E27FC236}">
                <a16:creationId xmlns:a16="http://schemas.microsoft.com/office/drawing/2014/main" id="{099CF929-FB94-4258-8697-857DDA2934FB}"/>
              </a:ext>
            </a:extLst>
          </p:cNvPr>
          <p:cNvSpPr/>
          <p:nvPr/>
        </p:nvSpPr>
        <p:spPr>
          <a:xfrm>
            <a:off x="2891958" y="90589"/>
            <a:ext cx="17735830" cy="1631216"/>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2.1.2. C</a:t>
            </a:r>
            <a:r>
              <a:rPr lang="vi-VN" sz="5000" b="1">
                <a:solidFill>
                  <a:srgbClr val="FF0000"/>
                </a:solidFill>
                <a:latin typeface="Times New Roman" panose="02020603050405020304" pitchFamily="18" charset="0"/>
                <a:cs typeface="Times New Roman" panose="02020603050405020304" pitchFamily="18" charset="0"/>
              </a:rPr>
              <a:t>ách đọc cấu hình máy tính</a:t>
            </a:r>
            <a:r>
              <a:rPr lang="en-US" sz="5000" b="1">
                <a:solidFill>
                  <a:srgbClr val="FF0000"/>
                </a:solidFill>
                <a:latin typeface="Times New Roman" panose="02020603050405020304" pitchFamily="18" charset="0"/>
                <a:cs typeface="Times New Roman" panose="02020603050405020304" pitchFamily="18" charset="0"/>
              </a:rPr>
              <a:t> và các dụng cụ, </a:t>
            </a:r>
          </a:p>
          <a:p>
            <a:r>
              <a:rPr lang="en-US" sz="5000" b="1">
                <a:solidFill>
                  <a:srgbClr val="FF0000"/>
                </a:solidFill>
                <a:latin typeface="Times New Roman" panose="02020603050405020304" pitchFamily="18" charset="0"/>
                <a:cs typeface="Times New Roman" panose="02020603050405020304" pitchFamily="18" charset="0"/>
              </a:rPr>
              <a:t>thiết bị cần thiết sửa chữa máy tính</a:t>
            </a:r>
          </a:p>
        </p:txBody>
      </p:sp>
      <p:sp>
        <p:nvSpPr>
          <p:cNvPr id="4" name="Rectangle 3">
            <a:extLst>
              <a:ext uri="{FF2B5EF4-FFF2-40B4-BE49-F238E27FC236}">
                <a16:creationId xmlns:a16="http://schemas.microsoft.com/office/drawing/2014/main" id="{26360299-6D61-456E-8B7B-CD1C8F9A6A7D}"/>
              </a:ext>
            </a:extLst>
          </p:cNvPr>
          <p:cNvSpPr/>
          <p:nvPr/>
        </p:nvSpPr>
        <p:spPr>
          <a:xfrm>
            <a:off x="11376236" y="2039054"/>
            <a:ext cx="8525411" cy="707886"/>
          </a:xfrm>
          <a:prstGeom prst="rect">
            <a:avLst/>
          </a:prstGeom>
        </p:spPr>
        <p:txBody>
          <a:bodyPr wrap="none">
            <a:spAutoFit/>
          </a:bodyPr>
          <a:lstStyle/>
          <a:p>
            <a:r>
              <a:rPr lang="en-US" sz="4000" b="1">
                <a:solidFill>
                  <a:srgbClr val="333333"/>
                </a:solidFill>
                <a:latin typeface="SFProDisplayRegular"/>
              </a:rPr>
              <a:t>Lệnh kiểm tra cấu hình máy tính dxdiag</a:t>
            </a:r>
            <a:endParaRPr lang="en-US" sz="4000" b="0" i="0">
              <a:solidFill>
                <a:srgbClr val="333333"/>
              </a:solidFill>
              <a:effectLst/>
              <a:latin typeface="SFProDisplayRegular"/>
            </a:endParaRPr>
          </a:p>
        </p:txBody>
      </p:sp>
      <p:pic>
        <p:nvPicPr>
          <p:cNvPr id="5" name="Picture 4">
            <a:extLst>
              <a:ext uri="{FF2B5EF4-FFF2-40B4-BE49-F238E27FC236}">
                <a16:creationId xmlns:a16="http://schemas.microsoft.com/office/drawing/2014/main" id="{C2D79CBC-8919-4D39-94D8-4B510DA7C577}"/>
              </a:ext>
            </a:extLst>
          </p:cNvPr>
          <p:cNvPicPr>
            <a:picLocks noChangeAspect="1"/>
          </p:cNvPicPr>
          <p:nvPr/>
        </p:nvPicPr>
        <p:blipFill>
          <a:blip r:embed="rId2"/>
          <a:stretch>
            <a:fillRect/>
          </a:stretch>
        </p:blipFill>
        <p:spPr>
          <a:xfrm>
            <a:off x="2124635" y="3046436"/>
            <a:ext cx="17373600" cy="10111979"/>
          </a:xfrm>
          <a:prstGeom prst="rect">
            <a:avLst/>
          </a:prstGeom>
        </p:spPr>
      </p:pic>
    </p:spTree>
    <p:extLst>
      <p:ext uri="{BB962C8B-B14F-4D97-AF65-F5344CB8AC3E}">
        <p14:creationId xmlns:p14="http://schemas.microsoft.com/office/powerpoint/2010/main" val="1942845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739557"/>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891958" y="1962110"/>
            <a:ext cx="7464544" cy="861774"/>
          </a:xfrm>
          <a:prstGeom prst="rect">
            <a:avLst/>
          </a:prstGeom>
          <a:noFill/>
        </p:spPr>
        <p:txBody>
          <a:bodyPr wrap="none" rtlCol="0">
            <a:spAutoFit/>
          </a:bodyPr>
          <a:lstStyle/>
          <a:p>
            <a:r>
              <a:rPr lang="en-US" sz="5000" b="1">
                <a:solidFill>
                  <a:srgbClr val="0070C0"/>
                </a:solidFill>
              </a:rPr>
              <a:t>Cách đọc cấu hình máy tính</a:t>
            </a:r>
          </a:p>
        </p:txBody>
      </p:sp>
      <p:sp>
        <p:nvSpPr>
          <p:cNvPr id="2" name="Rectangle 1">
            <a:extLst>
              <a:ext uri="{FF2B5EF4-FFF2-40B4-BE49-F238E27FC236}">
                <a16:creationId xmlns:a16="http://schemas.microsoft.com/office/drawing/2014/main" id="{099CF929-FB94-4258-8697-857DDA2934FB}"/>
              </a:ext>
            </a:extLst>
          </p:cNvPr>
          <p:cNvSpPr/>
          <p:nvPr/>
        </p:nvSpPr>
        <p:spPr>
          <a:xfrm>
            <a:off x="2891958" y="90589"/>
            <a:ext cx="17735830" cy="1631216"/>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2.1.2. C</a:t>
            </a:r>
            <a:r>
              <a:rPr lang="vi-VN" sz="5000" b="1">
                <a:solidFill>
                  <a:srgbClr val="FF0000"/>
                </a:solidFill>
                <a:latin typeface="Times New Roman" panose="02020603050405020304" pitchFamily="18" charset="0"/>
                <a:cs typeface="Times New Roman" panose="02020603050405020304" pitchFamily="18" charset="0"/>
              </a:rPr>
              <a:t>ách đọc cấu hình máy tính</a:t>
            </a:r>
            <a:r>
              <a:rPr lang="en-US" sz="5000" b="1">
                <a:solidFill>
                  <a:srgbClr val="FF0000"/>
                </a:solidFill>
                <a:latin typeface="Times New Roman" panose="02020603050405020304" pitchFamily="18" charset="0"/>
                <a:cs typeface="Times New Roman" panose="02020603050405020304" pitchFamily="18" charset="0"/>
              </a:rPr>
              <a:t> và các dụng cụ, </a:t>
            </a:r>
          </a:p>
          <a:p>
            <a:r>
              <a:rPr lang="en-US" sz="5000" b="1">
                <a:solidFill>
                  <a:srgbClr val="FF0000"/>
                </a:solidFill>
                <a:latin typeface="Times New Roman" panose="02020603050405020304" pitchFamily="18" charset="0"/>
                <a:cs typeface="Times New Roman" panose="02020603050405020304" pitchFamily="18" charset="0"/>
              </a:rPr>
              <a:t>thiết bị cần thiết sửa chữa máy tính</a:t>
            </a:r>
          </a:p>
        </p:txBody>
      </p:sp>
      <p:sp>
        <p:nvSpPr>
          <p:cNvPr id="4" name="Rectangle 3">
            <a:extLst>
              <a:ext uri="{FF2B5EF4-FFF2-40B4-BE49-F238E27FC236}">
                <a16:creationId xmlns:a16="http://schemas.microsoft.com/office/drawing/2014/main" id="{26360299-6D61-456E-8B7B-CD1C8F9A6A7D}"/>
              </a:ext>
            </a:extLst>
          </p:cNvPr>
          <p:cNvSpPr/>
          <p:nvPr/>
        </p:nvSpPr>
        <p:spPr>
          <a:xfrm>
            <a:off x="11376236" y="2039054"/>
            <a:ext cx="8525411" cy="707886"/>
          </a:xfrm>
          <a:prstGeom prst="rect">
            <a:avLst/>
          </a:prstGeom>
        </p:spPr>
        <p:txBody>
          <a:bodyPr wrap="none">
            <a:spAutoFit/>
          </a:bodyPr>
          <a:lstStyle/>
          <a:p>
            <a:r>
              <a:rPr lang="en-US" sz="4000" b="1">
                <a:solidFill>
                  <a:srgbClr val="333333"/>
                </a:solidFill>
                <a:latin typeface="SFProDisplayRegular"/>
              </a:rPr>
              <a:t>Lệnh kiểm tra cấu hình máy tính dxdiag</a:t>
            </a:r>
            <a:endParaRPr lang="en-US" sz="4000" b="0" i="0">
              <a:solidFill>
                <a:srgbClr val="333333"/>
              </a:solidFill>
              <a:effectLst/>
              <a:latin typeface="SFProDisplayRegular"/>
            </a:endParaRPr>
          </a:p>
        </p:txBody>
      </p:sp>
      <p:pic>
        <p:nvPicPr>
          <p:cNvPr id="7" name="Picture 6">
            <a:extLst>
              <a:ext uri="{FF2B5EF4-FFF2-40B4-BE49-F238E27FC236}">
                <a16:creationId xmlns:a16="http://schemas.microsoft.com/office/drawing/2014/main" id="{E4BB9DAC-59B2-4B4C-B301-0AA2D7A0211A}"/>
              </a:ext>
            </a:extLst>
          </p:cNvPr>
          <p:cNvPicPr>
            <a:picLocks noChangeAspect="1"/>
          </p:cNvPicPr>
          <p:nvPr/>
        </p:nvPicPr>
        <p:blipFill rotWithShape="1">
          <a:blip r:embed="rId2"/>
          <a:srcRect l="-3645" r="45120"/>
          <a:stretch/>
        </p:blipFill>
        <p:spPr>
          <a:xfrm>
            <a:off x="-288692" y="2746940"/>
            <a:ext cx="9432691" cy="10546094"/>
          </a:xfrm>
          <a:prstGeom prst="rect">
            <a:avLst/>
          </a:prstGeom>
        </p:spPr>
      </p:pic>
      <p:pic>
        <p:nvPicPr>
          <p:cNvPr id="8" name="Picture 7">
            <a:extLst>
              <a:ext uri="{FF2B5EF4-FFF2-40B4-BE49-F238E27FC236}">
                <a16:creationId xmlns:a16="http://schemas.microsoft.com/office/drawing/2014/main" id="{FBCFE6FE-D0AE-4F57-B9D0-092819F4D33D}"/>
              </a:ext>
            </a:extLst>
          </p:cNvPr>
          <p:cNvPicPr>
            <a:picLocks noChangeAspect="1"/>
          </p:cNvPicPr>
          <p:nvPr/>
        </p:nvPicPr>
        <p:blipFill rotWithShape="1">
          <a:blip r:embed="rId2"/>
          <a:srcRect l="3204" t="16563" r="57074" b="52808"/>
          <a:stretch/>
        </p:blipFill>
        <p:spPr>
          <a:xfrm>
            <a:off x="9380559" y="4013291"/>
            <a:ext cx="11247229" cy="6349679"/>
          </a:xfrm>
          <a:prstGeom prst="rect">
            <a:avLst/>
          </a:prstGeom>
        </p:spPr>
      </p:pic>
    </p:spTree>
    <p:extLst>
      <p:ext uri="{BB962C8B-B14F-4D97-AF65-F5344CB8AC3E}">
        <p14:creationId xmlns:p14="http://schemas.microsoft.com/office/powerpoint/2010/main" val="2881633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739557"/>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891958" y="1935215"/>
            <a:ext cx="7444282" cy="861774"/>
          </a:xfrm>
          <a:prstGeom prst="rect">
            <a:avLst/>
          </a:prstGeom>
          <a:noFill/>
        </p:spPr>
        <p:txBody>
          <a:bodyPr wrap="none" rtlCol="0">
            <a:spAutoFit/>
          </a:bodyPr>
          <a:lstStyle/>
          <a:p>
            <a:r>
              <a:rPr lang="en-US" sz="5000" b="1">
                <a:solidFill>
                  <a:srgbClr val="0070C0"/>
                </a:solidFill>
              </a:rPr>
              <a:t>Dụng cụ sửa chữa máy tính</a:t>
            </a:r>
          </a:p>
        </p:txBody>
      </p:sp>
      <p:sp>
        <p:nvSpPr>
          <p:cNvPr id="2" name="Rectangle 1">
            <a:extLst>
              <a:ext uri="{FF2B5EF4-FFF2-40B4-BE49-F238E27FC236}">
                <a16:creationId xmlns:a16="http://schemas.microsoft.com/office/drawing/2014/main" id="{099CF929-FB94-4258-8697-857DDA2934FB}"/>
              </a:ext>
            </a:extLst>
          </p:cNvPr>
          <p:cNvSpPr/>
          <p:nvPr/>
        </p:nvSpPr>
        <p:spPr>
          <a:xfrm>
            <a:off x="2891958" y="90589"/>
            <a:ext cx="17735830" cy="1631216"/>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2.1.2. C</a:t>
            </a:r>
            <a:r>
              <a:rPr lang="vi-VN" sz="5000" b="1">
                <a:solidFill>
                  <a:srgbClr val="FF0000"/>
                </a:solidFill>
                <a:latin typeface="Times New Roman" panose="02020603050405020304" pitchFamily="18" charset="0"/>
                <a:cs typeface="Times New Roman" panose="02020603050405020304" pitchFamily="18" charset="0"/>
              </a:rPr>
              <a:t>ách đọc cấu hình máy tính</a:t>
            </a:r>
            <a:r>
              <a:rPr lang="en-US" sz="5000" b="1">
                <a:solidFill>
                  <a:srgbClr val="FF0000"/>
                </a:solidFill>
                <a:latin typeface="Times New Roman" panose="02020603050405020304" pitchFamily="18" charset="0"/>
                <a:cs typeface="Times New Roman" panose="02020603050405020304" pitchFamily="18" charset="0"/>
              </a:rPr>
              <a:t> và các dụng cụ, </a:t>
            </a:r>
          </a:p>
          <a:p>
            <a:r>
              <a:rPr lang="en-US" sz="5000" b="1">
                <a:solidFill>
                  <a:srgbClr val="FF0000"/>
                </a:solidFill>
                <a:latin typeface="Times New Roman" panose="02020603050405020304" pitchFamily="18" charset="0"/>
                <a:cs typeface="Times New Roman" panose="02020603050405020304" pitchFamily="18" charset="0"/>
              </a:rPr>
              <a:t>thiết bị cần thiết sửa chữa máy tính</a:t>
            </a:r>
          </a:p>
        </p:txBody>
      </p:sp>
      <p:pic>
        <p:nvPicPr>
          <p:cNvPr id="19458" name="Picture 2" descr="Bộ dụng cụ sửa chữa máy tính, chính hãng, giá rẻ | Viễn Thông Xanh">
            <a:extLst>
              <a:ext uri="{FF2B5EF4-FFF2-40B4-BE49-F238E27FC236}">
                <a16:creationId xmlns:a16="http://schemas.microsoft.com/office/drawing/2014/main" id="{6D769CE5-3A74-4388-A0B5-DF293512C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1087" y="2796989"/>
            <a:ext cx="10976742" cy="7475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FDB1DB-CBA3-48DD-AC7A-A6D065E45489}"/>
              </a:ext>
            </a:extLst>
          </p:cNvPr>
          <p:cNvSpPr/>
          <p:nvPr/>
        </p:nvSpPr>
        <p:spPr>
          <a:xfrm>
            <a:off x="217534" y="3748975"/>
            <a:ext cx="10655300" cy="5493812"/>
          </a:xfrm>
          <a:prstGeom prst="rect">
            <a:avLst/>
          </a:prstGeom>
        </p:spPr>
        <p:txBody>
          <a:bodyPr>
            <a:spAutoFit/>
          </a:bodyPr>
          <a:lstStyle/>
          <a:p>
            <a:pPr>
              <a:buFont typeface="Arial" panose="020B0604020202020204" pitchFamily="34" charset="0"/>
              <a:buChar char="•"/>
            </a:pPr>
            <a:r>
              <a:rPr lang="en-US">
                <a:solidFill>
                  <a:srgbClr val="222222"/>
                </a:solidFill>
                <a:latin typeface="arial" panose="020B0604020202020204" pitchFamily="34" charset="0"/>
              </a:rPr>
              <a:t>Đồng hồ vạn năng điện tử hiện số</a:t>
            </a:r>
          </a:p>
          <a:p>
            <a:pPr>
              <a:buFont typeface="Arial" panose="020B0604020202020204" pitchFamily="34" charset="0"/>
              <a:buChar char="•"/>
            </a:pPr>
            <a:r>
              <a:rPr lang="en-US">
                <a:solidFill>
                  <a:srgbClr val="222222"/>
                </a:solidFill>
                <a:latin typeface="arial" panose="020B0604020202020204" pitchFamily="34" charset="0"/>
              </a:rPr>
              <a:t>Mỏ hàn nhiệt, cuộn thiếc</a:t>
            </a:r>
          </a:p>
          <a:p>
            <a:pPr>
              <a:buFont typeface="Arial" panose="020B0604020202020204" pitchFamily="34" charset="0"/>
              <a:buChar char="•"/>
            </a:pPr>
            <a:r>
              <a:rPr lang="en-US">
                <a:solidFill>
                  <a:srgbClr val="222222"/>
                </a:solidFill>
                <a:latin typeface="arial" panose="020B0604020202020204" pitchFamily="34" charset="0"/>
              </a:rPr>
              <a:t>Kìm điện, Kìm nhọn, Kìm cắt, Kìm tuốt dây</a:t>
            </a:r>
          </a:p>
          <a:p>
            <a:pPr>
              <a:buFont typeface="Arial" panose="020B0604020202020204" pitchFamily="34" charset="0"/>
              <a:buChar char="•"/>
            </a:pPr>
            <a:r>
              <a:rPr lang="en-US">
                <a:solidFill>
                  <a:srgbClr val="222222"/>
                </a:solidFill>
                <a:latin typeface="arial" panose="020B0604020202020204" pitchFamily="34" charset="0"/>
              </a:rPr>
              <a:t>Mỏ lết</a:t>
            </a:r>
          </a:p>
          <a:p>
            <a:pPr>
              <a:buFont typeface="Arial" panose="020B0604020202020204" pitchFamily="34" charset="0"/>
              <a:buChar char="•"/>
            </a:pPr>
            <a:r>
              <a:rPr lang="en-US">
                <a:solidFill>
                  <a:srgbClr val="222222"/>
                </a:solidFill>
                <a:latin typeface="arial" panose="020B0604020202020204" pitchFamily="34" charset="0"/>
              </a:rPr>
              <a:t>Hút thiếc</a:t>
            </a:r>
          </a:p>
          <a:p>
            <a:pPr>
              <a:buFont typeface="Arial" panose="020B0604020202020204" pitchFamily="34" charset="0"/>
              <a:buChar char="•"/>
            </a:pPr>
            <a:r>
              <a:rPr lang="en-US">
                <a:solidFill>
                  <a:srgbClr val="222222"/>
                </a:solidFill>
                <a:latin typeface="arial" panose="020B0604020202020204" pitchFamily="34" charset="0"/>
              </a:rPr>
              <a:t>Pan kẹp</a:t>
            </a:r>
          </a:p>
          <a:p>
            <a:pPr>
              <a:buFont typeface="Arial" panose="020B0604020202020204" pitchFamily="34" charset="0"/>
              <a:buChar char="•"/>
            </a:pPr>
            <a:r>
              <a:rPr lang="en-US">
                <a:solidFill>
                  <a:srgbClr val="222222"/>
                </a:solidFill>
                <a:latin typeface="arial" panose="020B0604020202020204" pitchFamily="34" charset="0"/>
              </a:rPr>
              <a:t>8 tô vít to nhỏ, 6 tô vít nhỏ có núm quay</a:t>
            </a:r>
          </a:p>
          <a:p>
            <a:pPr>
              <a:buFont typeface="Arial" panose="020B0604020202020204" pitchFamily="34" charset="0"/>
              <a:buChar char="•"/>
            </a:pPr>
            <a:r>
              <a:rPr lang="en-US">
                <a:solidFill>
                  <a:srgbClr val="222222"/>
                </a:solidFill>
                <a:latin typeface="arial" panose="020B0604020202020204" pitchFamily="34" charset="0"/>
              </a:rPr>
              <a:t>Dao đă năng</a:t>
            </a:r>
          </a:p>
          <a:p>
            <a:pPr>
              <a:buFont typeface="Arial" panose="020B0604020202020204" pitchFamily="34" charset="0"/>
              <a:buChar char="•"/>
            </a:pPr>
            <a:r>
              <a:rPr lang="en-US">
                <a:solidFill>
                  <a:srgbClr val="222222"/>
                </a:solidFill>
                <a:latin typeface="arial" panose="020B0604020202020204" pitchFamily="34" charset="0"/>
              </a:rPr>
              <a:t>Hộp mỡ</a:t>
            </a:r>
            <a:endParaRPr lang="en-US" b="0" i="0">
              <a:solidFill>
                <a:srgbClr val="222222"/>
              </a:solidFill>
              <a:effectLst/>
              <a:latin typeface="arial" panose="020B0604020202020204" pitchFamily="34" charset="0"/>
            </a:endParaRPr>
          </a:p>
        </p:txBody>
      </p:sp>
      <p:pic>
        <p:nvPicPr>
          <p:cNvPr id="19462" name="Picture 6" descr="CỌ SƠN NƯỚC hay CỌ SƠN DẦU nên sử dụng loại nào cho thi công">
            <a:extLst>
              <a:ext uri="{FF2B5EF4-FFF2-40B4-BE49-F238E27FC236}">
                <a16:creationId xmlns:a16="http://schemas.microsoft.com/office/drawing/2014/main" id="{51AED085-DA6D-4A7B-A62F-8708EAC2AD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11" r="25171"/>
          <a:stretch/>
        </p:blipFill>
        <p:spPr bwMode="auto">
          <a:xfrm rot="16200000">
            <a:off x="16672047" y="9147850"/>
            <a:ext cx="1980528" cy="4230285"/>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Quả Bóp Khí Cao Su">
            <a:extLst>
              <a:ext uri="{FF2B5EF4-FFF2-40B4-BE49-F238E27FC236}">
                <a16:creationId xmlns:a16="http://schemas.microsoft.com/office/drawing/2014/main" id="{4E83B04E-D4A4-4CB6-AA2A-1706AE2FA2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314" b="27028"/>
          <a:stretch/>
        </p:blipFill>
        <p:spPr bwMode="auto">
          <a:xfrm>
            <a:off x="10535757" y="10261939"/>
            <a:ext cx="3691036" cy="1980529"/>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Dây thít - Lạt nhựa">
            <a:extLst>
              <a:ext uri="{FF2B5EF4-FFF2-40B4-BE49-F238E27FC236}">
                <a16:creationId xmlns:a16="http://schemas.microsoft.com/office/drawing/2014/main" id="{41D79BF3-432E-4C0F-A56C-CB62F7AA04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087" y="8059650"/>
            <a:ext cx="5066371" cy="5066371"/>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Kéo học sinh Nhơn Hòa (NHK-6HS) - Đại lý cân Nhơn Hòa">
            <a:extLst>
              <a:ext uri="{FF2B5EF4-FFF2-40B4-BE49-F238E27FC236}">
                <a16:creationId xmlns:a16="http://schemas.microsoft.com/office/drawing/2014/main" id="{4C0556F9-CF40-492B-BD14-FB8005F761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791" r="15276"/>
          <a:stretch/>
        </p:blipFill>
        <p:spPr bwMode="auto">
          <a:xfrm rot="16200000">
            <a:off x="786366" y="9189300"/>
            <a:ext cx="3240172" cy="463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68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739557"/>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891958" y="1935215"/>
            <a:ext cx="7444282" cy="861774"/>
          </a:xfrm>
          <a:prstGeom prst="rect">
            <a:avLst/>
          </a:prstGeom>
          <a:noFill/>
        </p:spPr>
        <p:txBody>
          <a:bodyPr wrap="none" rtlCol="0">
            <a:spAutoFit/>
          </a:bodyPr>
          <a:lstStyle/>
          <a:p>
            <a:r>
              <a:rPr lang="en-US" sz="5000" b="1">
                <a:solidFill>
                  <a:srgbClr val="0070C0"/>
                </a:solidFill>
              </a:rPr>
              <a:t>Dụng cụ sửa chữa máy tính</a:t>
            </a:r>
          </a:p>
        </p:txBody>
      </p:sp>
      <p:sp>
        <p:nvSpPr>
          <p:cNvPr id="2" name="Rectangle 1">
            <a:extLst>
              <a:ext uri="{FF2B5EF4-FFF2-40B4-BE49-F238E27FC236}">
                <a16:creationId xmlns:a16="http://schemas.microsoft.com/office/drawing/2014/main" id="{099CF929-FB94-4258-8697-857DDA2934FB}"/>
              </a:ext>
            </a:extLst>
          </p:cNvPr>
          <p:cNvSpPr/>
          <p:nvPr/>
        </p:nvSpPr>
        <p:spPr>
          <a:xfrm>
            <a:off x="2891958" y="90589"/>
            <a:ext cx="17735830" cy="1631216"/>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2.1.2. C</a:t>
            </a:r>
            <a:r>
              <a:rPr lang="vi-VN" sz="5000" b="1">
                <a:solidFill>
                  <a:srgbClr val="FF0000"/>
                </a:solidFill>
                <a:latin typeface="Times New Roman" panose="02020603050405020304" pitchFamily="18" charset="0"/>
                <a:cs typeface="Times New Roman" panose="02020603050405020304" pitchFamily="18" charset="0"/>
              </a:rPr>
              <a:t>ách đọc cấu hình máy tính</a:t>
            </a:r>
            <a:r>
              <a:rPr lang="en-US" sz="5000" b="1">
                <a:solidFill>
                  <a:srgbClr val="FF0000"/>
                </a:solidFill>
                <a:latin typeface="Times New Roman" panose="02020603050405020304" pitchFamily="18" charset="0"/>
                <a:cs typeface="Times New Roman" panose="02020603050405020304" pitchFamily="18" charset="0"/>
              </a:rPr>
              <a:t> và các dụng cụ, </a:t>
            </a:r>
          </a:p>
          <a:p>
            <a:r>
              <a:rPr lang="en-US" sz="5000" b="1">
                <a:solidFill>
                  <a:srgbClr val="FF0000"/>
                </a:solidFill>
                <a:latin typeface="Times New Roman" panose="02020603050405020304" pitchFamily="18" charset="0"/>
                <a:cs typeface="Times New Roman" panose="02020603050405020304" pitchFamily="18" charset="0"/>
              </a:rPr>
              <a:t>thiết bị cần thiết sửa chữa máy tính</a:t>
            </a:r>
          </a:p>
        </p:txBody>
      </p:sp>
      <p:pic>
        <p:nvPicPr>
          <p:cNvPr id="21506" name="Picture 2" descr="https://pos.nvncdn.com/1d5ace-32990/ps/content/20230313_ZmXYZdbE8WEk.jpg">
            <a:extLst>
              <a:ext uri="{FF2B5EF4-FFF2-40B4-BE49-F238E27FC236}">
                <a16:creationId xmlns:a16="http://schemas.microsoft.com/office/drawing/2014/main" id="{091D64F9-6510-49D9-9EDB-CF12B3079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46" y="3978652"/>
            <a:ext cx="6544976" cy="654497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ó mấy loại mũi vặn vít cho máy khoan? Kinh nghiệm chọn mua">
            <a:extLst>
              <a:ext uri="{FF2B5EF4-FFF2-40B4-BE49-F238E27FC236}">
                <a16:creationId xmlns:a16="http://schemas.microsoft.com/office/drawing/2014/main" id="{355B6321-EE61-427C-AD64-D899B226D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918" y="7503458"/>
            <a:ext cx="7762606" cy="4825753"/>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Máy hút bụi mini 8.4V không dây TR-1002 (120W) chính hãng, giá rẻ">
            <a:extLst>
              <a:ext uri="{FF2B5EF4-FFF2-40B4-BE49-F238E27FC236}">
                <a16:creationId xmlns:a16="http://schemas.microsoft.com/office/drawing/2014/main" id="{A933A38E-E0CA-4AC5-A2FF-5A1E79102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7058" y="1567609"/>
            <a:ext cx="7566959" cy="7566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087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3007145" y="1145305"/>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701B411F-B6A5-4E58-AC8C-1CFF49A378DE}"/>
              </a:ext>
            </a:extLst>
          </p:cNvPr>
          <p:cNvSpPr/>
          <p:nvPr/>
        </p:nvSpPr>
        <p:spPr>
          <a:xfrm>
            <a:off x="2891958" y="283531"/>
            <a:ext cx="12800299" cy="861774"/>
          </a:xfrm>
          <a:prstGeom prst="rect">
            <a:avLst/>
          </a:prstGeom>
        </p:spPr>
        <p:txBody>
          <a:bodyPr wrap="none">
            <a:spAutoFit/>
          </a:bodyPr>
          <a:lstStyle/>
          <a:p>
            <a:r>
              <a:rPr lang="en-US" sz="5000" b="1">
                <a:solidFill>
                  <a:srgbClr val="FF0000"/>
                </a:solidFill>
                <a:latin typeface="Times New Roman" panose="02020603050405020304" pitchFamily="18" charset="0"/>
                <a:cs typeface="Times New Roman" panose="02020603050405020304" pitchFamily="18" charset="0"/>
              </a:rPr>
              <a:t>2.1.3. Xây dựng cấu hình máy tính hoàn chỉnh</a:t>
            </a:r>
          </a:p>
        </p:txBody>
      </p:sp>
      <p:sp>
        <p:nvSpPr>
          <p:cNvPr id="9" name="Rectangle 8">
            <a:extLst>
              <a:ext uri="{FF2B5EF4-FFF2-40B4-BE49-F238E27FC236}">
                <a16:creationId xmlns:a16="http://schemas.microsoft.com/office/drawing/2014/main" id="{756294BC-E0F1-4F89-A77A-61924712D27B}"/>
              </a:ext>
            </a:extLst>
          </p:cNvPr>
          <p:cNvSpPr/>
          <p:nvPr/>
        </p:nvSpPr>
        <p:spPr>
          <a:xfrm>
            <a:off x="2307898" y="2721723"/>
            <a:ext cx="16016287" cy="8479244"/>
          </a:xfrm>
          <a:prstGeom prst="rect">
            <a:avLst/>
          </a:prstGeom>
        </p:spPr>
        <p:txBody>
          <a:bodyPr wrap="square">
            <a:spAutoFit/>
          </a:bodyPr>
          <a:lstStyle/>
          <a:p>
            <a:pPr indent="-857250">
              <a:spcBef>
                <a:spcPts val="600"/>
              </a:spcBef>
              <a:spcAft>
                <a:spcPts val="0"/>
              </a:spcAft>
              <a:buFont typeface="Wingdings" panose="05000000000000000000" pitchFamily="2" charset="2"/>
              <a:buChar char="q"/>
            </a:pPr>
            <a:r>
              <a:rPr lang="en-US" sz="5000" b="1">
                <a:solidFill>
                  <a:srgbClr val="0070C0"/>
                </a:solidFill>
                <a:latin typeface="Arial" panose="020B0604020202020204" pitchFamily="34" charset="0"/>
                <a:cs typeface="Arial" panose="020B0604020202020204" pitchFamily="34" charset="0"/>
              </a:rPr>
              <a:t>Xây dựng máy tính theo kinh phí đầu t</a:t>
            </a:r>
            <a:r>
              <a:rPr lang="vi-VN" sz="5000" b="1">
                <a:solidFill>
                  <a:srgbClr val="0070C0"/>
                </a:solidFill>
                <a:latin typeface="Arial" panose="020B0604020202020204" pitchFamily="34" charset="0"/>
                <a:cs typeface="Arial" panose="020B0604020202020204" pitchFamily="34" charset="0"/>
              </a:rPr>
              <a:t>ư</a:t>
            </a:r>
            <a:endParaRPr lang="en-US" sz="5000" b="1">
              <a:solidFill>
                <a:srgbClr val="0070C0"/>
              </a:solidFill>
              <a:latin typeface="Arial" panose="020B0604020202020204" pitchFamily="34" charset="0"/>
              <a:cs typeface="Arial" panose="020B0604020202020204" pitchFamily="34" charset="0"/>
            </a:endParaRPr>
          </a:p>
          <a:p>
            <a:pPr>
              <a:spcBef>
                <a:spcPts val="600"/>
              </a:spcBef>
              <a:spcAft>
                <a:spcPts val="0"/>
              </a:spcAft>
            </a:pPr>
            <a:r>
              <a:rPr lang="en-US" sz="5000" b="1">
                <a:solidFill>
                  <a:srgbClr val="0070C0"/>
                </a:solidFill>
                <a:latin typeface="Arial" panose="020B0604020202020204" pitchFamily="34" charset="0"/>
                <a:cs typeface="Arial" panose="020B0604020202020204" pitchFamily="34" charset="0"/>
              </a:rPr>
              <a:t>	- 10 triệu</a:t>
            </a:r>
          </a:p>
          <a:p>
            <a:pPr>
              <a:spcBef>
                <a:spcPts val="600"/>
              </a:spcBef>
              <a:spcAft>
                <a:spcPts val="0"/>
              </a:spcAft>
            </a:pPr>
            <a:r>
              <a:rPr lang="en-US" sz="5000" b="1">
                <a:solidFill>
                  <a:srgbClr val="0070C0"/>
                </a:solidFill>
                <a:latin typeface="Arial" panose="020B0604020202020204" pitchFamily="34" charset="0"/>
                <a:cs typeface="Arial" panose="020B0604020202020204" pitchFamily="34" charset="0"/>
              </a:rPr>
              <a:t>	- 20 triệu</a:t>
            </a:r>
          </a:p>
          <a:p>
            <a:pPr>
              <a:spcBef>
                <a:spcPts val="600"/>
              </a:spcBef>
              <a:spcAft>
                <a:spcPts val="0"/>
              </a:spcAft>
            </a:pPr>
            <a:r>
              <a:rPr lang="en-US" sz="5000" b="1">
                <a:solidFill>
                  <a:srgbClr val="0070C0"/>
                </a:solidFill>
                <a:latin typeface="Arial" panose="020B0604020202020204" pitchFamily="34" charset="0"/>
                <a:cs typeface="Arial" panose="020B0604020202020204" pitchFamily="34" charset="0"/>
              </a:rPr>
              <a:t>	- 50 triệu</a:t>
            </a:r>
          </a:p>
          <a:p>
            <a:pPr>
              <a:spcBef>
                <a:spcPts val="600"/>
              </a:spcBef>
              <a:spcAft>
                <a:spcPts val="0"/>
              </a:spcAft>
            </a:pPr>
            <a:r>
              <a:rPr lang="en-US" sz="5000" b="1">
                <a:solidFill>
                  <a:srgbClr val="0070C0"/>
                </a:solidFill>
                <a:latin typeface="Arial" panose="020B0604020202020204" pitchFamily="34" charset="0"/>
                <a:cs typeface="Arial" panose="020B0604020202020204" pitchFamily="34" charset="0"/>
              </a:rPr>
              <a:t>	……</a:t>
            </a:r>
          </a:p>
          <a:p>
            <a:pPr indent="-857250">
              <a:spcBef>
                <a:spcPts val="600"/>
              </a:spcBef>
              <a:spcAft>
                <a:spcPts val="0"/>
              </a:spcAft>
              <a:buFont typeface="Wingdings" panose="05000000000000000000" pitchFamily="2" charset="2"/>
              <a:buChar char="q"/>
            </a:pPr>
            <a:r>
              <a:rPr lang="en-US" sz="5000" b="1">
                <a:solidFill>
                  <a:srgbClr val="0070C0"/>
                </a:solidFill>
                <a:latin typeface="Arial" panose="020B0604020202020204" pitchFamily="34" charset="0"/>
                <a:cs typeface="Arial" panose="020B0604020202020204" pitchFamily="34" charset="0"/>
              </a:rPr>
              <a:t>Xây dựng cấu hình máy theo nhu cầu sử dụng</a:t>
            </a:r>
          </a:p>
          <a:p>
            <a:pPr>
              <a:spcBef>
                <a:spcPts val="600"/>
              </a:spcBef>
              <a:spcAft>
                <a:spcPts val="0"/>
              </a:spcAft>
            </a:pPr>
            <a:r>
              <a:rPr lang="en-US" sz="5000" b="1">
                <a:solidFill>
                  <a:srgbClr val="0070C0"/>
                </a:solidFill>
                <a:latin typeface="Arial" panose="020B0604020202020204" pitchFamily="34" charset="0"/>
                <a:cs typeface="Arial" panose="020B0604020202020204" pitchFamily="34" charset="0"/>
              </a:rPr>
              <a:t>	- Ứng dụng văn phòng</a:t>
            </a:r>
          </a:p>
          <a:p>
            <a:pPr>
              <a:spcBef>
                <a:spcPts val="600"/>
              </a:spcBef>
              <a:spcAft>
                <a:spcPts val="0"/>
              </a:spcAft>
            </a:pPr>
            <a:r>
              <a:rPr lang="en-US" sz="5000" b="1">
                <a:solidFill>
                  <a:srgbClr val="0070C0"/>
                </a:solidFill>
                <a:latin typeface="Arial" panose="020B0604020202020204" pitchFamily="34" charset="0"/>
                <a:cs typeface="Arial" panose="020B0604020202020204" pitchFamily="34" charset="0"/>
              </a:rPr>
              <a:t>	- Học tập c</a:t>
            </a:r>
            <a:r>
              <a:rPr lang="vi-VN" sz="5000" b="1">
                <a:solidFill>
                  <a:srgbClr val="0070C0"/>
                </a:solidFill>
                <a:latin typeface="Arial" panose="020B0604020202020204" pitchFamily="34" charset="0"/>
                <a:cs typeface="Arial" panose="020B0604020202020204" pitchFamily="34" charset="0"/>
              </a:rPr>
              <a:t>ơ</a:t>
            </a:r>
            <a:r>
              <a:rPr lang="en-US" sz="5000" b="1">
                <a:solidFill>
                  <a:srgbClr val="0070C0"/>
                </a:solidFill>
                <a:latin typeface="Arial" panose="020B0604020202020204" pitchFamily="34" charset="0"/>
                <a:cs typeface="Arial" panose="020B0604020202020204" pitchFamily="34" charset="0"/>
              </a:rPr>
              <a:t> bản và nâng cao</a:t>
            </a:r>
          </a:p>
          <a:p>
            <a:pPr>
              <a:spcBef>
                <a:spcPts val="600"/>
              </a:spcBef>
              <a:spcAft>
                <a:spcPts val="0"/>
              </a:spcAft>
            </a:pPr>
            <a:r>
              <a:rPr lang="en-US" sz="5000" b="1">
                <a:solidFill>
                  <a:srgbClr val="0070C0"/>
                </a:solidFill>
                <a:latin typeface="Arial" panose="020B0604020202020204" pitchFamily="34" charset="0"/>
                <a:cs typeface="Arial" panose="020B0604020202020204" pitchFamily="34" charset="0"/>
              </a:rPr>
              <a:t>	- Thiết kế đồ hoạ - Game</a:t>
            </a:r>
          </a:p>
          <a:p>
            <a:pPr>
              <a:spcBef>
                <a:spcPts val="600"/>
              </a:spcBef>
              <a:spcAft>
                <a:spcPts val="0"/>
              </a:spcAft>
            </a:pPr>
            <a:r>
              <a:rPr lang="en-US" sz="5000" b="1">
                <a:solidFill>
                  <a:srgbClr val="0070C0"/>
                </a:solidFill>
                <a:latin typeface="Arial" panose="020B0604020202020204" pitchFamily="34" charset="0"/>
                <a:cs typeface="Arial" panose="020B0604020202020204" pitchFamily="34" charset="0"/>
              </a:rPr>
              <a:t>	- Cấu hình cao – chuyên dụng</a:t>
            </a:r>
          </a:p>
        </p:txBody>
      </p:sp>
    </p:spTree>
    <p:extLst>
      <p:ext uri="{BB962C8B-B14F-4D97-AF65-F5344CB8AC3E}">
        <p14:creationId xmlns:p14="http://schemas.microsoft.com/office/powerpoint/2010/main" val="88322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3007145" y="1145305"/>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701B411F-B6A5-4E58-AC8C-1CFF49A378DE}"/>
              </a:ext>
            </a:extLst>
          </p:cNvPr>
          <p:cNvSpPr/>
          <p:nvPr/>
        </p:nvSpPr>
        <p:spPr>
          <a:xfrm>
            <a:off x="2891958" y="283531"/>
            <a:ext cx="12800299" cy="861774"/>
          </a:xfrm>
          <a:prstGeom prst="rect">
            <a:avLst/>
          </a:prstGeom>
        </p:spPr>
        <p:txBody>
          <a:bodyPr wrap="none">
            <a:spAutoFit/>
          </a:bodyPr>
          <a:lstStyle/>
          <a:p>
            <a:r>
              <a:rPr lang="en-US" sz="5000" b="1">
                <a:solidFill>
                  <a:srgbClr val="FF0000"/>
                </a:solidFill>
                <a:latin typeface="Times New Roman" panose="02020603050405020304" pitchFamily="18" charset="0"/>
                <a:cs typeface="Times New Roman" panose="02020603050405020304" pitchFamily="18" charset="0"/>
              </a:rPr>
              <a:t>2.1.3. Xây dựng cấu hình máy tính hoàn chỉnh</a:t>
            </a:r>
          </a:p>
        </p:txBody>
      </p:sp>
      <p:sp>
        <p:nvSpPr>
          <p:cNvPr id="2" name="Rectangle 1">
            <a:extLst>
              <a:ext uri="{FF2B5EF4-FFF2-40B4-BE49-F238E27FC236}">
                <a16:creationId xmlns:a16="http://schemas.microsoft.com/office/drawing/2014/main" id="{1ABC9D98-18C5-4416-91D8-67E7F9676F25}"/>
              </a:ext>
            </a:extLst>
          </p:cNvPr>
          <p:cNvSpPr/>
          <p:nvPr/>
        </p:nvSpPr>
        <p:spPr>
          <a:xfrm>
            <a:off x="2891958" y="1660830"/>
            <a:ext cx="3913059" cy="692497"/>
          </a:xfrm>
          <a:prstGeom prst="rect">
            <a:avLst/>
          </a:prstGeom>
        </p:spPr>
        <p:txBody>
          <a:bodyPr wrap="none">
            <a:spAutoFit/>
          </a:bodyPr>
          <a:lstStyle/>
          <a:p>
            <a:r>
              <a:rPr lang="en-US"/>
              <a:t>https://hacom.vn/</a:t>
            </a:r>
          </a:p>
        </p:txBody>
      </p:sp>
      <p:pic>
        <p:nvPicPr>
          <p:cNvPr id="5" name="Picture 4">
            <a:extLst>
              <a:ext uri="{FF2B5EF4-FFF2-40B4-BE49-F238E27FC236}">
                <a16:creationId xmlns:a16="http://schemas.microsoft.com/office/drawing/2014/main" id="{27AD15C5-05C8-4C18-841E-9185158B6795}"/>
              </a:ext>
            </a:extLst>
          </p:cNvPr>
          <p:cNvPicPr>
            <a:picLocks noChangeAspect="1"/>
          </p:cNvPicPr>
          <p:nvPr/>
        </p:nvPicPr>
        <p:blipFill rotWithShape="1">
          <a:blip r:embed="rId2"/>
          <a:srcRect r="6446" b="67368"/>
          <a:stretch/>
        </p:blipFill>
        <p:spPr>
          <a:xfrm>
            <a:off x="205258" y="2353327"/>
            <a:ext cx="20904845" cy="4773614"/>
          </a:xfrm>
          <a:prstGeom prst="rect">
            <a:avLst/>
          </a:prstGeom>
        </p:spPr>
      </p:pic>
      <p:sp>
        <p:nvSpPr>
          <p:cNvPr id="6" name="Oval 5">
            <a:extLst>
              <a:ext uri="{FF2B5EF4-FFF2-40B4-BE49-F238E27FC236}">
                <a16:creationId xmlns:a16="http://schemas.microsoft.com/office/drawing/2014/main" id="{A7693609-29A9-4A39-BA6B-326F7B76E179}"/>
              </a:ext>
            </a:extLst>
          </p:cNvPr>
          <p:cNvSpPr/>
          <p:nvPr/>
        </p:nvSpPr>
        <p:spPr>
          <a:xfrm>
            <a:off x="15060706" y="5567082"/>
            <a:ext cx="1855694" cy="1775012"/>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714B81E4-8CAA-4C9E-8481-0AACE7BBA16E}"/>
              </a:ext>
            </a:extLst>
          </p:cNvPr>
          <p:cNvSpPr/>
          <p:nvPr/>
        </p:nvSpPr>
        <p:spPr>
          <a:xfrm>
            <a:off x="15356541" y="3550024"/>
            <a:ext cx="1210235" cy="1801905"/>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914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398494"/>
            <a:ext cx="8666924" cy="861774"/>
          </a:xfrm>
          <a:prstGeom prst="rect">
            <a:avLst/>
          </a:prstGeom>
          <a:noFill/>
        </p:spPr>
        <p:txBody>
          <a:bodyPr wrap="none" rtlCol="0">
            <a:spAutoFit/>
          </a:bodyPr>
          <a:lstStyle/>
          <a:p>
            <a:r>
              <a:rPr lang="en-US" sz="5000" b="1">
                <a:solidFill>
                  <a:srgbClr val="0070C0"/>
                </a:solidFill>
              </a:rPr>
              <a:t>Tổng quan về kiến trúc máy tính</a:t>
            </a:r>
          </a:p>
        </p:txBody>
      </p:sp>
      <p:pic>
        <p:nvPicPr>
          <p:cNvPr id="7" name="Picture 6" descr="Giới thiệu sơ đồ khối cấu trúc chung của máy tính">
            <a:extLst>
              <a:ext uri="{FF2B5EF4-FFF2-40B4-BE49-F238E27FC236}">
                <a16:creationId xmlns:a16="http://schemas.microsoft.com/office/drawing/2014/main" id="{EE00AB41-F119-4B02-91CF-184F6C64A944}"/>
              </a:ext>
            </a:extLst>
          </p:cNvPr>
          <p:cNvPicPr/>
          <p:nvPr/>
        </p:nvPicPr>
        <p:blipFill>
          <a:blip r:embed="rId2"/>
          <a:srcRect/>
          <a:stretch>
            <a:fillRect/>
          </a:stretch>
        </p:blipFill>
        <p:spPr bwMode="auto">
          <a:xfrm>
            <a:off x="1299686" y="2845435"/>
            <a:ext cx="18988564" cy="8951692"/>
          </a:xfrm>
          <a:prstGeom prst="rect">
            <a:avLst/>
          </a:prstGeom>
          <a:noFill/>
          <a:ln w="9525">
            <a:noFill/>
            <a:miter lim="800000"/>
            <a:headEnd/>
            <a:tailEnd/>
          </a:ln>
        </p:spPr>
      </p:pic>
    </p:spTree>
    <p:extLst>
      <p:ext uri="{BB962C8B-B14F-4D97-AF65-F5344CB8AC3E}">
        <p14:creationId xmlns:p14="http://schemas.microsoft.com/office/powerpoint/2010/main" val="3400998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3007145" y="1145305"/>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701B411F-B6A5-4E58-AC8C-1CFF49A378DE}"/>
              </a:ext>
            </a:extLst>
          </p:cNvPr>
          <p:cNvSpPr/>
          <p:nvPr/>
        </p:nvSpPr>
        <p:spPr>
          <a:xfrm>
            <a:off x="2891958" y="283531"/>
            <a:ext cx="12800299" cy="861774"/>
          </a:xfrm>
          <a:prstGeom prst="rect">
            <a:avLst/>
          </a:prstGeom>
        </p:spPr>
        <p:txBody>
          <a:bodyPr wrap="none">
            <a:spAutoFit/>
          </a:bodyPr>
          <a:lstStyle/>
          <a:p>
            <a:r>
              <a:rPr lang="en-US" sz="5000" b="1">
                <a:solidFill>
                  <a:srgbClr val="FF0000"/>
                </a:solidFill>
                <a:latin typeface="Times New Roman" panose="02020603050405020304" pitchFamily="18" charset="0"/>
                <a:cs typeface="Times New Roman" panose="02020603050405020304" pitchFamily="18" charset="0"/>
              </a:rPr>
              <a:t>2.1.3. Xây dựng cấu hình máy tính hoàn chỉnh</a:t>
            </a:r>
          </a:p>
        </p:txBody>
      </p:sp>
      <p:sp>
        <p:nvSpPr>
          <p:cNvPr id="2" name="Rectangle 1">
            <a:extLst>
              <a:ext uri="{FF2B5EF4-FFF2-40B4-BE49-F238E27FC236}">
                <a16:creationId xmlns:a16="http://schemas.microsoft.com/office/drawing/2014/main" id="{1ABC9D98-18C5-4416-91D8-67E7F9676F25}"/>
              </a:ext>
            </a:extLst>
          </p:cNvPr>
          <p:cNvSpPr/>
          <p:nvPr/>
        </p:nvSpPr>
        <p:spPr>
          <a:xfrm>
            <a:off x="2891958" y="1660830"/>
            <a:ext cx="3913059" cy="692497"/>
          </a:xfrm>
          <a:prstGeom prst="rect">
            <a:avLst/>
          </a:prstGeom>
        </p:spPr>
        <p:txBody>
          <a:bodyPr wrap="none">
            <a:spAutoFit/>
          </a:bodyPr>
          <a:lstStyle/>
          <a:p>
            <a:r>
              <a:rPr lang="en-US"/>
              <a:t>https://hacom.vn/</a:t>
            </a:r>
          </a:p>
        </p:txBody>
      </p:sp>
      <p:pic>
        <p:nvPicPr>
          <p:cNvPr id="8" name="Picture 7">
            <a:extLst>
              <a:ext uri="{FF2B5EF4-FFF2-40B4-BE49-F238E27FC236}">
                <a16:creationId xmlns:a16="http://schemas.microsoft.com/office/drawing/2014/main" id="{30AD4E2C-E56E-46B0-B0C2-CA1BD0629865}"/>
              </a:ext>
            </a:extLst>
          </p:cNvPr>
          <p:cNvPicPr>
            <a:picLocks noChangeAspect="1"/>
          </p:cNvPicPr>
          <p:nvPr/>
        </p:nvPicPr>
        <p:blipFill rotWithShape="1">
          <a:blip r:embed="rId2"/>
          <a:srcRect l="11134" t="29992" r="53520" b="5312"/>
          <a:stretch/>
        </p:blipFill>
        <p:spPr>
          <a:xfrm>
            <a:off x="0" y="2353327"/>
            <a:ext cx="10070404" cy="9823666"/>
          </a:xfrm>
          <a:prstGeom prst="rect">
            <a:avLst/>
          </a:prstGeom>
        </p:spPr>
      </p:pic>
      <p:pic>
        <p:nvPicPr>
          <p:cNvPr id="9" name="Picture 8">
            <a:extLst>
              <a:ext uri="{FF2B5EF4-FFF2-40B4-BE49-F238E27FC236}">
                <a16:creationId xmlns:a16="http://schemas.microsoft.com/office/drawing/2014/main" id="{913E8F3E-34C0-4279-B078-6787EF83D814}"/>
              </a:ext>
            </a:extLst>
          </p:cNvPr>
          <p:cNvPicPr>
            <a:picLocks noChangeAspect="1"/>
          </p:cNvPicPr>
          <p:nvPr/>
        </p:nvPicPr>
        <p:blipFill rotWithShape="1">
          <a:blip r:embed="rId3"/>
          <a:srcRect l="7361" t="29373" r="63908" b="10703"/>
          <a:stretch/>
        </p:blipFill>
        <p:spPr>
          <a:xfrm>
            <a:off x="10919342" y="1344704"/>
            <a:ext cx="9808743" cy="10902755"/>
          </a:xfrm>
          <a:prstGeom prst="rect">
            <a:avLst/>
          </a:prstGeom>
        </p:spPr>
      </p:pic>
    </p:spTree>
    <p:extLst>
      <p:ext uri="{BB962C8B-B14F-4D97-AF65-F5344CB8AC3E}">
        <p14:creationId xmlns:p14="http://schemas.microsoft.com/office/powerpoint/2010/main" val="26988232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3007145" y="1145305"/>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id="{701B411F-B6A5-4E58-AC8C-1CFF49A378DE}"/>
              </a:ext>
            </a:extLst>
          </p:cNvPr>
          <p:cNvSpPr/>
          <p:nvPr/>
        </p:nvSpPr>
        <p:spPr>
          <a:xfrm>
            <a:off x="2891958" y="283531"/>
            <a:ext cx="12800299" cy="861774"/>
          </a:xfrm>
          <a:prstGeom prst="rect">
            <a:avLst/>
          </a:prstGeom>
        </p:spPr>
        <p:txBody>
          <a:bodyPr wrap="none">
            <a:spAutoFit/>
          </a:bodyPr>
          <a:lstStyle/>
          <a:p>
            <a:r>
              <a:rPr lang="en-US" sz="5000" b="1">
                <a:solidFill>
                  <a:srgbClr val="FF0000"/>
                </a:solidFill>
                <a:latin typeface="Times New Roman" panose="02020603050405020304" pitchFamily="18" charset="0"/>
                <a:cs typeface="Times New Roman" panose="02020603050405020304" pitchFamily="18" charset="0"/>
              </a:rPr>
              <a:t>2.1.3. Xây dựng cấu hình máy tính hoàn chỉnh</a:t>
            </a:r>
          </a:p>
        </p:txBody>
      </p:sp>
      <p:sp>
        <p:nvSpPr>
          <p:cNvPr id="2" name="Rectangle 1">
            <a:extLst>
              <a:ext uri="{FF2B5EF4-FFF2-40B4-BE49-F238E27FC236}">
                <a16:creationId xmlns:a16="http://schemas.microsoft.com/office/drawing/2014/main" id="{1ABC9D98-18C5-4416-91D8-67E7F9676F25}"/>
              </a:ext>
            </a:extLst>
          </p:cNvPr>
          <p:cNvSpPr/>
          <p:nvPr/>
        </p:nvSpPr>
        <p:spPr>
          <a:xfrm>
            <a:off x="1762405" y="2756885"/>
            <a:ext cx="16607431" cy="3477875"/>
          </a:xfrm>
          <a:prstGeom prst="rect">
            <a:avLst/>
          </a:prstGeom>
        </p:spPr>
        <p:txBody>
          <a:bodyPr wrap="none">
            <a:spAutoFit/>
          </a:bodyPr>
          <a:lstStyle/>
          <a:p>
            <a:r>
              <a:rPr lang="en-US" sz="4400">
                <a:latin typeface="Times New Roman" panose="02020603050405020304" pitchFamily="18" charset="0"/>
                <a:cs typeface="Times New Roman" panose="02020603050405020304" pitchFamily="18" charset="0"/>
              </a:rPr>
              <a:t>Một số l</a:t>
            </a:r>
            <a:r>
              <a:rPr lang="vi-VN" sz="4400">
                <a:latin typeface="Times New Roman" panose="02020603050405020304" pitchFamily="18" charset="0"/>
                <a:cs typeface="Times New Roman" panose="02020603050405020304" pitchFamily="18" charset="0"/>
              </a:rPr>
              <a:t>ư</a:t>
            </a:r>
            <a:r>
              <a:rPr lang="en-US" sz="4400">
                <a:latin typeface="Times New Roman" panose="02020603050405020304" pitchFamily="18" charset="0"/>
                <a:cs typeface="Times New Roman" panose="02020603050405020304" pitchFamily="18" charset="0"/>
              </a:rPr>
              <a:t>u ý:</a:t>
            </a:r>
          </a:p>
          <a:p>
            <a:pPr marL="571500" indent="-571500">
              <a:buFont typeface="Arial" panose="020B0604020202020204" pitchFamily="34" charset="0"/>
              <a:buChar char="•"/>
            </a:pPr>
            <a:r>
              <a:rPr lang="en-US" sz="4400">
                <a:latin typeface="Times New Roman" panose="02020603050405020304" pitchFamily="18" charset="0"/>
                <a:cs typeface="Times New Roman" panose="02020603050405020304" pitchFamily="18" charset="0"/>
              </a:rPr>
              <a:t>Socket CPU phải cùng loại với socket trên mainboard</a:t>
            </a:r>
          </a:p>
          <a:p>
            <a:pPr marL="571500" indent="-571500">
              <a:buFont typeface="Arial" panose="020B0604020202020204" pitchFamily="34" charset="0"/>
              <a:buChar char="•"/>
            </a:pPr>
            <a:r>
              <a:rPr lang="en-US" sz="4400">
                <a:latin typeface="Times New Roman" panose="02020603050405020304" pitchFamily="18" charset="0"/>
                <a:cs typeface="Times New Roman" panose="02020603050405020304" pitchFamily="18" charset="0"/>
              </a:rPr>
              <a:t>Nếu chọn CPU Intel dòng F, phải mua VGA rời</a:t>
            </a:r>
          </a:p>
          <a:p>
            <a:pPr marL="571500" indent="-571500">
              <a:buFont typeface="Arial" panose="020B0604020202020204" pitchFamily="34" charset="0"/>
              <a:buChar char="•"/>
            </a:pPr>
            <a:r>
              <a:rPr lang="en-US" sz="4400">
                <a:latin typeface="Times New Roman" panose="02020603050405020304" pitchFamily="18" charset="0"/>
                <a:cs typeface="Times New Roman" panose="02020603050405020304" pitchFamily="18" charset="0"/>
              </a:rPr>
              <a:t>RAM phải tương tích với DIMM trên mainboard</a:t>
            </a:r>
          </a:p>
          <a:p>
            <a:pPr marL="571500" indent="-571500">
              <a:buFont typeface="Arial" panose="020B0604020202020204" pitchFamily="34" charset="0"/>
              <a:buChar char="•"/>
            </a:pPr>
            <a:r>
              <a:rPr lang="en-US" sz="4400">
                <a:latin typeface="Times New Roman" panose="02020603050405020304" pitchFamily="18" charset="0"/>
                <a:cs typeface="Times New Roman" panose="02020603050405020304" pitchFamily="18" charset="0"/>
              </a:rPr>
              <a:t>Phải đủ các linh kiện tối thiểu để hệ thống có thể sử dụng bình th</a:t>
            </a:r>
            <a:r>
              <a:rPr lang="vi-VN" sz="4400">
                <a:latin typeface="Times New Roman" panose="02020603050405020304" pitchFamily="18" charset="0"/>
                <a:cs typeface="Times New Roman" panose="02020603050405020304" pitchFamily="18" charset="0"/>
              </a:rPr>
              <a:t>ư</a:t>
            </a:r>
            <a:r>
              <a:rPr lang="en-US" sz="4400">
                <a:latin typeface="Times New Roman" panose="02020603050405020304" pitchFamily="18" charset="0"/>
                <a:cs typeface="Times New Roman" panose="02020603050405020304" pitchFamily="18" charset="0"/>
              </a:rPr>
              <a:t>ờng</a:t>
            </a:r>
          </a:p>
        </p:txBody>
      </p:sp>
    </p:spTree>
    <p:extLst>
      <p:ext uri="{BB962C8B-B14F-4D97-AF65-F5344CB8AC3E}">
        <p14:creationId xmlns:p14="http://schemas.microsoft.com/office/powerpoint/2010/main" val="15462191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3007145" y="1145305"/>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Rectangle 4">
            <a:extLst>
              <a:ext uri="{FF2B5EF4-FFF2-40B4-BE49-F238E27FC236}">
                <a16:creationId xmlns:a16="http://schemas.microsoft.com/office/drawing/2014/main" id="{6E814B21-89B9-4E28-AD3C-7BD6E77D31FF}"/>
              </a:ext>
            </a:extLst>
          </p:cNvPr>
          <p:cNvSpPr/>
          <p:nvPr/>
        </p:nvSpPr>
        <p:spPr>
          <a:xfrm>
            <a:off x="3007145" y="270620"/>
            <a:ext cx="13946447" cy="861774"/>
          </a:xfrm>
          <a:prstGeom prst="rect">
            <a:avLst/>
          </a:prstGeom>
        </p:spPr>
        <p:txBody>
          <a:bodyPr wrap="none">
            <a:spAutoFit/>
          </a:bodyPr>
          <a:lstStyle/>
          <a:p>
            <a:r>
              <a:rPr lang="en-US" sz="5000" b="1">
                <a:solidFill>
                  <a:srgbClr val="FF0000"/>
                </a:solidFill>
                <a:latin typeface="Times New Roman" panose="02020603050405020304" pitchFamily="18" charset="0"/>
                <a:cs typeface="Times New Roman" panose="02020603050405020304" pitchFamily="18" charset="0"/>
              </a:rPr>
              <a:t>2.1.4. Quy trình tháo lắp ráp máy tính PC, Laptop</a:t>
            </a:r>
            <a:endParaRPr lang="en-US" sz="5000" b="1"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6840C5DB-1A9E-4174-A51A-D51C1D5ED263}"/>
              </a:ext>
            </a:extLst>
          </p:cNvPr>
          <p:cNvSpPr/>
          <p:nvPr/>
        </p:nvSpPr>
        <p:spPr>
          <a:xfrm>
            <a:off x="1563664" y="2238752"/>
            <a:ext cx="18188034" cy="9233297"/>
          </a:xfrm>
          <a:prstGeom prst="rect">
            <a:avLst/>
          </a:prstGeom>
        </p:spPr>
        <p:txBody>
          <a:bodyPr wrap="square">
            <a:spAutoFit/>
          </a:bodyPr>
          <a:lstStyle/>
          <a:p>
            <a:r>
              <a:rPr lang="en-US" sz="4800" b="1">
                <a:latin typeface="Arial" panose="020B0604020202020204" pitchFamily="34" charset="0"/>
                <a:cs typeface="Arial" panose="020B0604020202020204" pitchFamily="34" charset="0"/>
              </a:rPr>
              <a:t>Chuẩn bị các linh kiện và dụng cụ</a:t>
            </a:r>
          </a:p>
          <a:p>
            <a:pPr marL="571500" indent="-571500">
              <a:buFont typeface="Wingdings" panose="05000000000000000000" pitchFamily="2" charset="2"/>
              <a:buChar char="q"/>
            </a:pPr>
            <a:r>
              <a:rPr lang="en-US" b="1">
                <a:latin typeface="Arial" panose="020B0604020202020204" pitchFamily="34" charset="0"/>
                <a:cs typeface="Arial" panose="020B0604020202020204" pitchFamily="34" charset="0"/>
              </a:rPr>
              <a:t>Linh kiện c</a:t>
            </a:r>
            <a:r>
              <a:rPr lang="vi-VN" b="1">
                <a:latin typeface="Arial" panose="020B0604020202020204" pitchFamily="34" charset="0"/>
                <a:cs typeface="Arial" panose="020B0604020202020204" pitchFamily="34" charset="0"/>
              </a:rPr>
              <a:t>ơ</a:t>
            </a:r>
            <a:r>
              <a:rPr lang="en-US" b="1">
                <a:latin typeface="Arial" panose="020B0604020202020204" pitchFamily="34" charset="0"/>
                <a:cs typeface="Arial" panose="020B0604020202020204" pitchFamily="34" charset="0"/>
              </a:rPr>
              <a:t> bản</a:t>
            </a:r>
            <a:r>
              <a:rPr lang="en-US">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Bộ vi xử lý (CPU)</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Bo mạch chủ (Motherboard)</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RAM</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Ổ cứng (SSD hoặc HDD)</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Card đồ họa (GPU) (nếu không tích hợp sẵn trên CPU)</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Bộ nguồn (PSU)</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Vỏ máy (Case)</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Hệ thống làm mát (quạt hoặc bộ làm mát CPU)</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Cáp và dây kết nối (đi kèm với bo mạch và bộ nguồn)</a:t>
            </a:r>
          </a:p>
          <a:p>
            <a:pPr marL="571500" indent="-571500">
              <a:buFont typeface="Wingdings" panose="05000000000000000000" pitchFamily="2" charset="2"/>
              <a:buChar char="q"/>
            </a:pPr>
            <a:r>
              <a:rPr lang="en-US" b="1">
                <a:latin typeface="Arial" panose="020B0604020202020204" pitchFamily="34" charset="0"/>
                <a:cs typeface="Arial" panose="020B0604020202020204" pitchFamily="34" charset="0"/>
              </a:rPr>
              <a:t>Dụng cụ cần thiết</a:t>
            </a:r>
            <a:r>
              <a:rPr lang="en-US">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Tua vít (chủ yếu loại đầu 4 cạnh)</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Dây thít (tùy chọn, để quản lý dây)</a:t>
            </a:r>
          </a:p>
          <a:p>
            <a:pPr marL="742950" lvl="1" indent="-285750">
              <a:buFont typeface="Arial" panose="020B0604020202020204" pitchFamily="34" charset="0"/>
              <a:buChar char="•"/>
            </a:pPr>
            <a:r>
              <a:rPr lang="en-US">
                <a:latin typeface="Arial" panose="020B0604020202020204" pitchFamily="34" charset="0"/>
                <a:cs typeface="Arial" panose="020B0604020202020204" pitchFamily="34" charset="0"/>
              </a:rPr>
              <a:t>Thảm chống tĩnh điện hoặc dây đeo cổ tay chống tĩnh điện</a:t>
            </a:r>
          </a:p>
        </p:txBody>
      </p:sp>
    </p:spTree>
    <p:extLst>
      <p:ext uri="{BB962C8B-B14F-4D97-AF65-F5344CB8AC3E}">
        <p14:creationId xmlns:p14="http://schemas.microsoft.com/office/powerpoint/2010/main" val="355895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3007145" y="1145305"/>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Rectangle 4">
            <a:extLst>
              <a:ext uri="{FF2B5EF4-FFF2-40B4-BE49-F238E27FC236}">
                <a16:creationId xmlns:a16="http://schemas.microsoft.com/office/drawing/2014/main" id="{6E814B21-89B9-4E28-AD3C-7BD6E77D31FF}"/>
              </a:ext>
            </a:extLst>
          </p:cNvPr>
          <p:cNvSpPr/>
          <p:nvPr/>
        </p:nvSpPr>
        <p:spPr>
          <a:xfrm>
            <a:off x="3007145" y="270620"/>
            <a:ext cx="13946447" cy="861774"/>
          </a:xfrm>
          <a:prstGeom prst="rect">
            <a:avLst/>
          </a:prstGeom>
        </p:spPr>
        <p:txBody>
          <a:bodyPr wrap="none">
            <a:spAutoFit/>
          </a:bodyPr>
          <a:lstStyle/>
          <a:p>
            <a:r>
              <a:rPr lang="en-US" sz="5000" b="1">
                <a:solidFill>
                  <a:srgbClr val="FF0000"/>
                </a:solidFill>
                <a:latin typeface="Times New Roman" panose="02020603050405020304" pitchFamily="18" charset="0"/>
                <a:cs typeface="Times New Roman" panose="02020603050405020304" pitchFamily="18" charset="0"/>
              </a:rPr>
              <a:t>2.1.4. Quy trình tháo lắp ráp máy tính PC, Laptop</a:t>
            </a:r>
            <a:endParaRPr lang="en-US" sz="5000" b="1" dirty="0">
              <a:solidFill>
                <a:srgbClr val="FF000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C4EB0B6-7A5A-460F-B95F-8B219F75E528}"/>
              </a:ext>
            </a:extLst>
          </p:cNvPr>
          <p:cNvSpPr/>
          <p:nvPr/>
        </p:nvSpPr>
        <p:spPr>
          <a:xfrm>
            <a:off x="242048" y="2566696"/>
            <a:ext cx="21073316" cy="7894469"/>
          </a:xfrm>
          <a:prstGeom prst="rect">
            <a:avLst/>
          </a:prstGeom>
        </p:spPr>
        <p:txBody>
          <a:bodyPr wrap="square">
            <a:spAutoFit/>
          </a:bodyPr>
          <a:lstStyle/>
          <a:p>
            <a:r>
              <a:rPr lang="en-US" b="1">
                <a:latin typeface="Arial" panose="020B0604020202020204" pitchFamily="34" charset="0"/>
                <a:cs typeface="Arial" panose="020B0604020202020204" pitchFamily="34" charset="0"/>
              </a:rPr>
              <a:t>1. </a:t>
            </a:r>
            <a:r>
              <a:rPr lang="vi-VN" b="1">
                <a:latin typeface="Arial" panose="020B0604020202020204" pitchFamily="34" charset="0"/>
                <a:cs typeface="Arial" panose="020B0604020202020204" pitchFamily="34" charset="0"/>
              </a:rPr>
              <a:t>Lắp đặt CPU vào bo mạch chủ</a:t>
            </a:r>
          </a:p>
          <a:p>
            <a:pPr>
              <a:buFont typeface="Arial" panose="020B0604020202020204" pitchFamily="34" charset="0"/>
              <a:buChar char="•"/>
            </a:pPr>
            <a:r>
              <a:rPr lang="vi-VN">
                <a:latin typeface="Arial" panose="020B0604020202020204" pitchFamily="34" charset="0"/>
                <a:cs typeface="Arial" panose="020B0604020202020204" pitchFamily="34" charset="0"/>
              </a:rPr>
              <a:t>Mở socket CPU trên bo mạch chủ bằng cách nhấc chốt khóa.</a:t>
            </a:r>
          </a:p>
          <a:p>
            <a:pPr>
              <a:buFont typeface="Arial" panose="020B0604020202020204" pitchFamily="34" charset="0"/>
              <a:buChar char="•"/>
            </a:pPr>
            <a:r>
              <a:rPr lang="vi-VN">
                <a:latin typeface="Arial" panose="020B0604020202020204" pitchFamily="34" charset="0"/>
                <a:cs typeface="Arial" panose="020B0604020202020204" pitchFamily="34" charset="0"/>
              </a:rPr>
              <a:t>Xác định dấu định hướng trên CPU và socket (thường là một góc vàng).</a:t>
            </a:r>
          </a:p>
          <a:p>
            <a:pPr>
              <a:buFont typeface="Arial" panose="020B0604020202020204" pitchFamily="34" charset="0"/>
              <a:buChar char="•"/>
            </a:pPr>
            <a:r>
              <a:rPr lang="vi-VN">
                <a:latin typeface="Arial" panose="020B0604020202020204" pitchFamily="34" charset="0"/>
                <a:cs typeface="Arial" panose="020B0604020202020204" pitchFamily="34" charset="0"/>
              </a:rPr>
              <a:t>Nhẹ nhàng đặt CPU vào socket, không dùng lực mạnh.</a:t>
            </a:r>
          </a:p>
          <a:p>
            <a:pPr>
              <a:buFont typeface="Arial" panose="020B0604020202020204" pitchFamily="34" charset="0"/>
              <a:buChar char="•"/>
            </a:pPr>
            <a:r>
              <a:rPr lang="vi-VN">
                <a:latin typeface="Arial" panose="020B0604020202020204" pitchFamily="34" charset="0"/>
                <a:cs typeface="Arial" panose="020B0604020202020204" pitchFamily="34" charset="0"/>
              </a:rPr>
              <a:t>Đóng chốt khóa để cố định CPU.</a:t>
            </a:r>
          </a:p>
          <a:p>
            <a:r>
              <a:rPr lang="en-US" b="1">
                <a:latin typeface="Arial" panose="020B0604020202020204" pitchFamily="34" charset="0"/>
                <a:cs typeface="Arial" panose="020B0604020202020204" pitchFamily="34" charset="0"/>
              </a:rPr>
              <a:t>2</a:t>
            </a:r>
            <a:r>
              <a:rPr lang="vi-VN" b="1">
                <a:latin typeface="Arial" panose="020B0604020202020204" pitchFamily="34" charset="0"/>
                <a:cs typeface="Arial" panose="020B0604020202020204" pitchFamily="34" charset="0"/>
              </a:rPr>
              <a:t>. Gắn quạt hoặc bộ làm mát cho CPU</a:t>
            </a:r>
          </a:p>
          <a:p>
            <a:pPr>
              <a:buFont typeface="Arial" panose="020B0604020202020204" pitchFamily="34" charset="0"/>
              <a:buChar char="•"/>
            </a:pPr>
            <a:r>
              <a:rPr lang="vi-VN">
                <a:latin typeface="Arial" panose="020B0604020202020204" pitchFamily="34" charset="0"/>
                <a:cs typeface="Arial" panose="020B0604020202020204" pitchFamily="34" charset="0"/>
              </a:rPr>
              <a:t>Bôi một lượng nhỏ keo tản nhiệt lên CPU (nếu quạt hoặc bộ làm mát không đi kèm keo sẵn).</a:t>
            </a:r>
          </a:p>
          <a:p>
            <a:pPr>
              <a:buFont typeface="Arial" panose="020B0604020202020204" pitchFamily="34" charset="0"/>
              <a:buChar char="•"/>
            </a:pPr>
            <a:r>
              <a:rPr lang="vi-VN">
                <a:latin typeface="Arial" panose="020B0604020202020204" pitchFamily="34" charset="0"/>
                <a:cs typeface="Arial" panose="020B0604020202020204" pitchFamily="34" charset="0"/>
              </a:rPr>
              <a:t>Đặt quạt CPU hoặc bộ làm mát lên CPU, căn chỉnh với các lỗ vít trên bo mạch.</a:t>
            </a:r>
          </a:p>
          <a:p>
            <a:pPr>
              <a:buFont typeface="Arial" panose="020B0604020202020204" pitchFamily="34" charset="0"/>
              <a:buChar char="•"/>
            </a:pPr>
            <a:r>
              <a:rPr lang="vi-VN">
                <a:latin typeface="Arial" panose="020B0604020202020204" pitchFamily="34" charset="0"/>
                <a:cs typeface="Arial" panose="020B0604020202020204" pitchFamily="34" charset="0"/>
              </a:rPr>
              <a:t>Gắn chặt quạt vào bo mạch chủ bằng vít hoặc chốt khóa.</a:t>
            </a:r>
          </a:p>
          <a:p>
            <a:pPr>
              <a:buFont typeface="Arial" panose="020B0604020202020204" pitchFamily="34" charset="0"/>
              <a:buChar char="•"/>
            </a:pPr>
            <a:r>
              <a:rPr lang="vi-VN">
                <a:latin typeface="Arial" panose="020B0604020202020204" pitchFamily="34" charset="0"/>
                <a:cs typeface="Arial" panose="020B0604020202020204" pitchFamily="34" charset="0"/>
              </a:rPr>
              <a:t>Kết nối dây nguồn của quạt vào cổng CPU_FAN trên bo mạch chủ.</a:t>
            </a:r>
          </a:p>
          <a:p>
            <a:r>
              <a:rPr lang="en-US" b="1">
                <a:latin typeface="Arial" panose="020B0604020202020204" pitchFamily="34" charset="0"/>
                <a:cs typeface="Arial" panose="020B0604020202020204" pitchFamily="34" charset="0"/>
              </a:rPr>
              <a:t>3</a:t>
            </a:r>
            <a:r>
              <a:rPr lang="vi-VN" b="1">
                <a:latin typeface="Arial" panose="020B0604020202020204" pitchFamily="34" charset="0"/>
                <a:cs typeface="Arial" panose="020B0604020202020204" pitchFamily="34" charset="0"/>
              </a:rPr>
              <a:t>. Lắp RAM</a:t>
            </a:r>
          </a:p>
          <a:p>
            <a:pPr>
              <a:buFont typeface="Arial" panose="020B0604020202020204" pitchFamily="34" charset="0"/>
              <a:buChar char="•"/>
            </a:pPr>
            <a:r>
              <a:rPr lang="vi-VN">
                <a:latin typeface="Arial" panose="020B0604020202020204" pitchFamily="34" charset="0"/>
                <a:cs typeface="Arial" panose="020B0604020202020204" pitchFamily="34" charset="0"/>
              </a:rPr>
              <a:t>Xác định khóa trên khe cắm RAM và thanh RAM.</a:t>
            </a:r>
          </a:p>
          <a:p>
            <a:pPr>
              <a:buFont typeface="Arial" panose="020B0604020202020204" pitchFamily="34" charset="0"/>
              <a:buChar char="•"/>
            </a:pPr>
            <a:r>
              <a:rPr lang="vi-VN">
                <a:latin typeface="Arial" panose="020B0604020202020204" pitchFamily="34" charset="0"/>
                <a:cs typeface="Arial" panose="020B0604020202020204" pitchFamily="34" charset="0"/>
              </a:rPr>
              <a:t>Đặt thanh RAM vào khe, sau đó nhấn mạnh vào cả hai đầu cho đến khi khóa tự động cài đặt.</a:t>
            </a:r>
          </a:p>
        </p:txBody>
      </p:sp>
    </p:spTree>
    <p:extLst>
      <p:ext uri="{BB962C8B-B14F-4D97-AF65-F5344CB8AC3E}">
        <p14:creationId xmlns:p14="http://schemas.microsoft.com/office/powerpoint/2010/main" val="867647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3007145" y="1145305"/>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Rectangle 4">
            <a:extLst>
              <a:ext uri="{FF2B5EF4-FFF2-40B4-BE49-F238E27FC236}">
                <a16:creationId xmlns:a16="http://schemas.microsoft.com/office/drawing/2014/main" id="{6E814B21-89B9-4E28-AD3C-7BD6E77D31FF}"/>
              </a:ext>
            </a:extLst>
          </p:cNvPr>
          <p:cNvSpPr/>
          <p:nvPr/>
        </p:nvSpPr>
        <p:spPr>
          <a:xfrm>
            <a:off x="3007145" y="270620"/>
            <a:ext cx="13946447" cy="861774"/>
          </a:xfrm>
          <a:prstGeom prst="rect">
            <a:avLst/>
          </a:prstGeom>
        </p:spPr>
        <p:txBody>
          <a:bodyPr wrap="none">
            <a:spAutoFit/>
          </a:bodyPr>
          <a:lstStyle/>
          <a:p>
            <a:r>
              <a:rPr lang="en-US" sz="5000" b="1">
                <a:solidFill>
                  <a:srgbClr val="FF0000"/>
                </a:solidFill>
                <a:latin typeface="Times New Roman" panose="02020603050405020304" pitchFamily="18" charset="0"/>
                <a:cs typeface="Times New Roman" panose="02020603050405020304" pitchFamily="18" charset="0"/>
              </a:rPr>
              <a:t>2.1.4. Quy trình tháo lắp ráp máy tính PC, Laptop</a:t>
            </a:r>
            <a:endParaRPr lang="en-US" sz="5000" b="1"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A2A34DD-55F2-4184-864A-A36875083E9E}"/>
              </a:ext>
            </a:extLst>
          </p:cNvPr>
          <p:cNvSpPr/>
          <p:nvPr/>
        </p:nvSpPr>
        <p:spPr>
          <a:xfrm>
            <a:off x="636763" y="3013997"/>
            <a:ext cx="20206178" cy="7294305"/>
          </a:xfrm>
          <a:prstGeom prst="rect">
            <a:avLst/>
          </a:prstGeom>
        </p:spPr>
        <p:txBody>
          <a:bodyPr wrap="square">
            <a:spAutoFit/>
          </a:bodyPr>
          <a:lstStyle/>
          <a:p>
            <a:r>
              <a:rPr lang="en-US" b="1"/>
              <a:t>4</a:t>
            </a:r>
            <a:r>
              <a:rPr lang="vi-VN" b="1"/>
              <a:t>. Lắp bo mạch chủ vào vỏ máy</a:t>
            </a:r>
          </a:p>
          <a:p>
            <a:pPr>
              <a:buFont typeface="Arial" panose="020B0604020202020204" pitchFamily="34" charset="0"/>
              <a:buChar char="•"/>
            </a:pPr>
            <a:r>
              <a:rPr lang="vi-VN"/>
              <a:t>Gắn backplate của bo mạch chủ vào vị trí phía sau vỏ máy (nếu có).</a:t>
            </a:r>
          </a:p>
          <a:p>
            <a:pPr>
              <a:buFont typeface="Arial" panose="020B0604020202020204" pitchFamily="34" charset="0"/>
              <a:buChar char="•"/>
            </a:pPr>
            <a:r>
              <a:rPr lang="vi-VN"/>
              <a:t>Đặt bo mạch chủ vào vỏ, căn chỉnh các lỗ vít.</a:t>
            </a:r>
          </a:p>
          <a:p>
            <a:pPr>
              <a:buFont typeface="Arial" panose="020B0604020202020204" pitchFamily="34" charset="0"/>
              <a:buChar char="•"/>
            </a:pPr>
            <a:r>
              <a:rPr lang="vi-VN"/>
              <a:t>Dùng vít để cố định bo mạch chủ vào vỏ.</a:t>
            </a:r>
          </a:p>
          <a:p>
            <a:r>
              <a:rPr lang="en-US" b="1"/>
              <a:t>5</a:t>
            </a:r>
            <a:r>
              <a:rPr lang="vi-VN" b="1"/>
              <a:t>. Lắp nguồn (PSU)</a:t>
            </a:r>
          </a:p>
          <a:p>
            <a:pPr>
              <a:buFont typeface="Arial" panose="020B0604020202020204" pitchFamily="34" charset="0"/>
              <a:buChar char="•"/>
            </a:pPr>
            <a:r>
              <a:rPr lang="vi-VN"/>
              <a:t>Đặt PSU vào vỏ, thường ở dưới hoặc trên vỏ máy tùy theo thiết kế.</a:t>
            </a:r>
          </a:p>
          <a:p>
            <a:pPr>
              <a:buFont typeface="Arial" panose="020B0604020202020204" pitchFamily="34" charset="0"/>
              <a:buChar char="•"/>
            </a:pPr>
            <a:r>
              <a:rPr lang="vi-VN"/>
              <a:t>Gắn chặt PSU vào vỏ máy bằng vít.</a:t>
            </a:r>
          </a:p>
          <a:p>
            <a:pPr>
              <a:buFont typeface="Arial" panose="020B0604020202020204" pitchFamily="34" charset="0"/>
              <a:buChar char="•"/>
            </a:pPr>
            <a:r>
              <a:rPr lang="vi-VN"/>
              <a:t>Cắm dây nguồn chính từ PSU vào bo mạch chủ (24 pin và 8 pin).</a:t>
            </a:r>
          </a:p>
          <a:p>
            <a:r>
              <a:rPr lang="en-US" b="1"/>
              <a:t>6</a:t>
            </a:r>
            <a:r>
              <a:rPr lang="vi-VN" b="1"/>
              <a:t>. Lắp ổ cứng (HDD/SSD)</a:t>
            </a:r>
          </a:p>
          <a:p>
            <a:pPr>
              <a:buFont typeface="Arial" panose="020B0604020202020204" pitchFamily="34" charset="0"/>
              <a:buChar char="•"/>
            </a:pPr>
            <a:r>
              <a:rPr lang="vi-VN"/>
              <a:t>Xác định vị trí khe cắm ổ cứng trong vỏ.</a:t>
            </a:r>
          </a:p>
          <a:p>
            <a:pPr>
              <a:buFont typeface="Arial" panose="020B0604020202020204" pitchFamily="34" charset="0"/>
              <a:buChar char="•"/>
            </a:pPr>
            <a:r>
              <a:rPr lang="vi-VN"/>
              <a:t>Gắn ổ cứng vào vị trí đó bằng vít.</a:t>
            </a:r>
          </a:p>
          <a:p>
            <a:pPr>
              <a:buFont typeface="Arial" panose="020B0604020202020204" pitchFamily="34" charset="0"/>
              <a:buChar char="•"/>
            </a:pPr>
            <a:r>
              <a:rPr lang="vi-VN"/>
              <a:t>Cắm cáp SATA từ ổ cứng vào bo mạch chủ và cắm cáp nguồn từ PSU vào ổ cứng.</a:t>
            </a:r>
          </a:p>
        </p:txBody>
      </p:sp>
    </p:spTree>
    <p:extLst>
      <p:ext uri="{BB962C8B-B14F-4D97-AF65-F5344CB8AC3E}">
        <p14:creationId xmlns:p14="http://schemas.microsoft.com/office/powerpoint/2010/main" val="2936193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78DD383-DA90-4FCE-9D6B-E1D9B2C3E7F6}"/>
              </a:ext>
            </a:extLst>
          </p:cNvPr>
          <p:cNvCxnSpPr/>
          <p:nvPr/>
        </p:nvCxnSpPr>
        <p:spPr>
          <a:xfrm>
            <a:off x="3007145" y="1145305"/>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5" name="Rectangle 4">
            <a:extLst>
              <a:ext uri="{FF2B5EF4-FFF2-40B4-BE49-F238E27FC236}">
                <a16:creationId xmlns:a16="http://schemas.microsoft.com/office/drawing/2014/main" id="{6E814B21-89B9-4E28-AD3C-7BD6E77D31FF}"/>
              </a:ext>
            </a:extLst>
          </p:cNvPr>
          <p:cNvSpPr/>
          <p:nvPr/>
        </p:nvSpPr>
        <p:spPr>
          <a:xfrm>
            <a:off x="3007145" y="270620"/>
            <a:ext cx="13946447" cy="861774"/>
          </a:xfrm>
          <a:prstGeom prst="rect">
            <a:avLst/>
          </a:prstGeom>
        </p:spPr>
        <p:txBody>
          <a:bodyPr wrap="none">
            <a:spAutoFit/>
          </a:bodyPr>
          <a:lstStyle/>
          <a:p>
            <a:r>
              <a:rPr lang="en-US" sz="5000" b="1">
                <a:solidFill>
                  <a:srgbClr val="FF0000"/>
                </a:solidFill>
                <a:latin typeface="Times New Roman" panose="02020603050405020304" pitchFamily="18" charset="0"/>
                <a:cs typeface="Times New Roman" panose="02020603050405020304" pitchFamily="18" charset="0"/>
              </a:rPr>
              <a:t>2.1.4. Quy trình tháo lắp ráp máy tính PC, Laptop</a:t>
            </a:r>
            <a:endParaRPr lang="en-US" sz="5000" b="1" dirty="0">
              <a:solidFill>
                <a:srgbClr val="FF000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7655CF3-3C83-4827-B444-014D39E5703A}"/>
              </a:ext>
            </a:extLst>
          </p:cNvPr>
          <p:cNvSpPr/>
          <p:nvPr/>
        </p:nvSpPr>
        <p:spPr>
          <a:xfrm>
            <a:off x="653069" y="3013997"/>
            <a:ext cx="20009223" cy="7294305"/>
          </a:xfrm>
          <a:prstGeom prst="rect">
            <a:avLst/>
          </a:prstGeom>
        </p:spPr>
        <p:txBody>
          <a:bodyPr wrap="square">
            <a:spAutoFit/>
          </a:bodyPr>
          <a:lstStyle/>
          <a:p>
            <a:r>
              <a:rPr lang="en-US" b="1"/>
              <a:t>7</a:t>
            </a:r>
            <a:r>
              <a:rPr lang="vi-VN" b="1"/>
              <a:t>. Lắp card đồ họa (nếu có)</a:t>
            </a:r>
          </a:p>
          <a:p>
            <a:pPr>
              <a:buFont typeface="Arial" panose="020B0604020202020204" pitchFamily="34" charset="0"/>
              <a:buChar char="•"/>
            </a:pPr>
            <a:r>
              <a:rPr lang="vi-VN"/>
              <a:t>Xác định khe PCIe trên bo mạch chủ.</a:t>
            </a:r>
          </a:p>
          <a:p>
            <a:pPr>
              <a:buFont typeface="Arial" panose="020B0604020202020204" pitchFamily="34" charset="0"/>
              <a:buChar char="•"/>
            </a:pPr>
            <a:r>
              <a:rPr lang="vi-VN"/>
              <a:t>Tháo tấm chắn PCI phía sau vỏ máy.</a:t>
            </a:r>
          </a:p>
          <a:p>
            <a:pPr>
              <a:buFont typeface="Arial" panose="020B0604020202020204" pitchFamily="34" charset="0"/>
              <a:buChar char="•"/>
            </a:pPr>
            <a:r>
              <a:rPr lang="vi-VN"/>
              <a:t>Cắm card đồ họa vào khe PCIe và cố định bằng vít.</a:t>
            </a:r>
          </a:p>
          <a:p>
            <a:pPr>
              <a:buFont typeface="Arial" panose="020B0604020202020204" pitchFamily="34" charset="0"/>
              <a:buChar char="•"/>
            </a:pPr>
            <a:r>
              <a:rPr lang="vi-VN"/>
              <a:t>Cắm dây nguồn (nếu cần) từ PSU vào card đồ họa.</a:t>
            </a:r>
          </a:p>
          <a:p>
            <a:r>
              <a:rPr lang="en-US" b="1"/>
              <a:t>8</a:t>
            </a:r>
            <a:r>
              <a:rPr lang="vi-VN" b="1"/>
              <a:t>. Kết nối các cổng và dây từ vỏ máy</a:t>
            </a:r>
          </a:p>
          <a:p>
            <a:pPr>
              <a:buFont typeface="Arial" panose="020B0604020202020204" pitchFamily="34" charset="0"/>
              <a:buChar char="•"/>
            </a:pPr>
            <a:r>
              <a:rPr lang="vi-VN"/>
              <a:t>Kết nối dây nguồn cho nút Power, Reset, và các cổng USB, jack tai nghe từ vỏ máy vào bo mạch chủ.</a:t>
            </a:r>
          </a:p>
          <a:p>
            <a:pPr>
              <a:buFont typeface="Arial" panose="020B0604020202020204" pitchFamily="34" charset="0"/>
              <a:buChar char="•"/>
            </a:pPr>
            <a:r>
              <a:rPr lang="vi-VN"/>
              <a:t>Cắm các dây từ vỏ máy vào các cổng USB, Audio, và Front Panel trên bo mạch chủ.</a:t>
            </a:r>
          </a:p>
          <a:p>
            <a:r>
              <a:rPr lang="en-US" b="1">
                <a:latin typeface="Arial" panose="020B0604020202020204" pitchFamily="34" charset="0"/>
                <a:cs typeface="Arial" panose="020B0604020202020204" pitchFamily="34" charset="0"/>
              </a:rPr>
              <a:t>9</a:t>
            </a:r>
            <a:r>
              <a:rPr lang="vi-VN" b="1">
                <a:latin typeface="Arial" panose="020B0604020202020204" pitchFamily="34" charset="0"/>
                <a:cs typeface="Arial" panose="020B0604020202020204" pitchFamily="34" charset="0"/>
              </a:rPr>
              <a:t>. Kiểm tra và </a:t>
            </a:r>
            <a:r>
              <a:rPr lang="en-US" b="1">
                <a:latin typeface="Arial" panose="020B0604020202020204" pitchFamily="34" charset="0"/>
                <a:cs typeface="Arial" panose="020B0604020202020204" pitchFamily="34" charset="0"/>
              </a:rPr>
              <a:t>bó </a:t>
            </a:r>
            <a:r>
              <a:rPr lang="vi-VN" b="1">
                <a:latin typeface="Arial" panose="020B0604020202020204" pitchFamily="34" charset="0"/>
                <a:cs typeface="Arial" panose="020B0604020202020204" pitchFamily="34" charset="0"/>
              </a:rPr>
              <a:t>cáp</a:t>
            </a:r>
            <a:r>
              <a:rPr lang="en-US" b="1">
                <a:latin typeface="Arial" panose="020B0604020202020204" pitchFamily="34" charset="0"/>
                <a:cs typeface="Arial" panose="020B0604020202020204" pitchFamily="34" charset="0"/>
              </a:rPr>
              <a:t> gọn gàng</a:t>
            </a:r>
            <a:endParaRPr lang="vi-VN" b="1">
              <a:latin typeface="Arial" panose="020B0604020202020204" pitchFamily="34" charset="0"/>
              <a:cs typeface="Arial" panose="020B0604020202020204" pitchFamily="34" charset="0"/>
            </a:endParaRPr>
          </a:p>
          <a:p>
            <a:pPr>
              <a:buFont typeface="Arial" panose="020B0604020202020204" pitchFamily="34" charset="0"/>
              <a:buChar char="•"/>
            </a:pPr>
            <a:r>
              <a:rPr lang="vi-VN"/>
              <a:t>Đảm bảo tất cả các dây đã được cắm đúng và chắc chắn.</a:t>
            </a:r>
          </a:p>
          <a:p>
            <a:pPr>
              <a:buFont typeface="Arial" panose="020B0604020202020204" pitchFamily="34" charset="0"/>
              <a:buChar char="•"/>
            </a:pPr>
            <a:r>
              <a:rPr lang="vi-VN"/>
              <a:t>Sắp xếp và cố định dây cáp gọn gàng bằng dây rút để tránh cản trở luồng gió làm mát.</a:t>
            </a:r>
          </a:p>
        </p:txBody>
      </p:sp>
    </p:spTree>
    <p:extLst>
      <p:ext uri="{BB962C8B-B14F-4D97-AF65-F5344CB8AC3E}">
        <p14:creationId xmlns:p14="http://schemas.microsoft.com/office/powerpoint/2010/main" val="35042512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1EADD3-4B68-4959-A75D-EEE598F0CCE8}"/>
              </a:ext>
            </a:extLst>
          </p:cNvPr>
          <p:cNvSpPr/>
          <p:nvPr/>
        </p:nvSpPr>
        <p:spPr>
          <a:xfrm>
            <a:off x="2135187" y="460083"/>
            <a:ext cx="17816544" cy="1323439"/>
          </a:xfrm>
          <a:prstGeom prst="rect">
            <a:avLst/>
          </a:prstGeom>
          <a:noFill/>
        </p:spPr>
        <p:txBody>
          <a:bodyPr wrap="none" lIns="91440" tIns="45720" rIns="91440" bIns="45720">
            <a:spAutoFit/>
          </a:bodyPr>
          <a:lstStyle/>
          <a:p>
            <a:pPr algn="ctr"/>
            <a:r>
              <a:rPr lang="en-US" sz="8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Yêu cầu đối với sinh viên khi thực hành</a:t>
            </a:r>
            <a:endParaRPr lang="en-US" sz="80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Rectangle 2">
            <a:extLst>
              <a:ext uri="{FF2B5EF4-FFF2-40B4-BE49-F238E27FC236}">
                <a16:creationId xmlns:a16="http://schemas.microsoft.com/office/drawing/2014/main" id="{B15855A5-A92A-422A-A1CB-BB38A39522AB}"/>
              </a:ext>
            </a:extLst>
          </p:cNvPr>
          <p:cNvSpPr/>
          <p:nvPr/>
        </p:nvSpPr>
        <p:spPr>
          <a:xfrm>
            <a:off x="2135187" y="2829298"/>
            <a:ext cx="16016287" cy="7017306"/>
          </a:xfrm>
          <a:prstGeom prst="rect">
            <a:avLst/>
          </a:prstGeom>
        </p:spPr>
        <p:txBody>
          <a:bodyPr wrap="square">
            <a:spAutoFit/>
          </a:bodyPr>
          <a:lstStyle/>
          <a:p>
            <a:pPr marL="857250" indent="-857250" algn="just">
              <a:spcBef>
                <a:spcPts val="600"/>
              </a:spcBef>
              <a:spcAft>
                <a:spcPts val="0"/>
              </a:spcAft>
              <a:buFont typeface="Wingdings" panose="05000000000000000000" pitchFamily="2" charset="2"/>
              <a:buChar char="q"/>
            </a:pPr>
            <a:r>
              <a:rPr lang="en-US" sz="6000">
                <a:latin typeface="Times New Roman" panose="02020603050405020304" pitchFamily="18" charset="0"/>
                <a:cs typeface="Times New Roman" panose="02020603050405020304" pitchFamily="18" charset="0"/>
              </a:rPr>
              <a:t>Nhận dạng đúng linh kiện</a:t>
            </a:r>
          </a:p>
          <a:p>
            <a:pPr marL="857250" indent="-857250" algn="just">
              <a:spcBef>
                <a:spcPts val="600"/>
              </a:spcBef>
              <a:spcAft>
                <a:spcPts val="0"/>
              </a:spcAft>
              <a:buFont typeface="Wingdings" panose="05000000000000000000" pitchFamily="2" charset="2"/>
              <a:buChar char="q"/>
            </a:pPr>
            <a:r>
              <a:rPr lang="en-US" sz="6000">
                <a:latin typeface="Times New Roman" panose="02020603050405020304" pitchFamily="18" charset="0"/>
                <a:cs typeface="Times New Roman" panose="02020603050405020304" pitchFamily="18" charset="0"/>
              </a:rPr>
              <a:t>Chụp ảnh các b</a:t>
            </a:r>
            <a:r>
              <a:rPr lang="vi-VN" sz="6000">
                <a:latin typeface="Times New Roman" panose="02020603050405020304" pitchFamily="18" charset="0"/>
                <a:cs typeface="Times New Roman" panose="02020603050405020304" pitchFamily="18" charset="0"/>
              </a:rPr>
              <a:t>ư</a:t>
            </a:r>
            <a:r>
              <a:rPr lang="en-US" sz="6000">
                <a:latin typeface="Times New Roman" panose="02020603050405020304" pitchFamily="18" charset="0"/>
                <a:cs typeface="Times New Roman" panose="02020603050405020304" pitchFamily="18" charset="0"/>
              </a:rPr>
              <a:t>ớc thực hiện</a:t>
            </a:r>
          </a:p>
          <a:p>
            <a:pPr marL="857250" indent="-857250" algn="just">
              <a:spcBef>
                <a:spcPts val="600"/>
              </a:spcBef>
              <a:spcAft>
                <a:spcPts val="0"/>
              </a:spcAft>
              <a:buFont typeface="Wingdings" panose="05000000000000000000" pitchFamily="2" charset="2"/>
              <a:buChar char="q"/>
            </a:pPr>
            <a:r>
              <a:rPr lang="en-US" sz="6000">
                <a:latin typeface="Times New Roman" panose="02020603050405020304" pitchFamily="18" charset="0"/>
                <a:cs typeface="Times New Roman" panose="02020603050405020304" pitchFamily="18" charset="0"/>
              </a:rPr>
              <a:t>Hoàn thiện phiếu thực hành và nộp</a:t>
            </a:r>
          </a:p>
          <a:p>
            <a:pPr marL="857250" indent="-857250" algn="just">
              <a:spcBef>
                <a:spcPts val="600"/>
              </a:spcBef>
              <a:spcAft>
                <a:spcPts val="0"/>
              </a:spcAft>
              <a:buFont typeface="Wingdings" panose="05000000000000000000" pitchFamily="2" charset="2"/>
              <a:buChar char="q"/>
            </a:pPr>
            <a:endParaRPr lang="en-US" sz="6000">
              <a:latin typeface="Times New Roman" panose="02020603050405020304" pitchFamily="18" charset="0"/>
              <a:cs typeface="Times New Roman" panose="02020603050405020304" pitchFamily="18" charset="0"/>
            </a:endParaRPr>
          </a:p>
          <a:p>
            <a:pPr marL="857250" indent="-857250" algn="just">
              <a:spcBef>
                <a:spcPts val="600"/>
              </a:spcBef>
              <a:spcAft>
                <a:spcPts val="0"/>
              </a:spcAft>
              <a:buFont typeface="Wingdings" panose="05000000000000000000" pitchFamily="2" charset="2"/>
              <a:buChar char="q"/>
            </a:pPr>
            <a:endParaRPr lang="en-US" sz="6000">
              <a:latin typeface="Times New Roman" panose="02020603050405020304" pitchFamily="18" charset="0"/>
              <a:cs typeface="Times New Roman" panose="02020603050405020304" pitchFamily="18" charset="0"/>
            </a:endParaRPr>
          </a:p>
          <a:p>
            <a:pPr algn="just">
              <a:spcBef>
                <a:spcPts val="600"/>
              </a:spcBef>
              <a:spcAft>
                <a:spcPts val="0"/>
              </a:spcAft>
            </a:pPr>
            <a:r>
              <a:rPr lang="en-US" sz="6000" i="1">
                <a:latin typeface="Times New Roman" panose="02020603050405020304" pitchFamily="18" charset="0"/>
                <a:cs typeface="Times New Roman" panose="02020603050405020304" pitchFamily="18" charset="0"/>
              </a:rPr>
              <a:t>Tham khảo video h</a:t>
            </a:r>
            <a:r>
              <a:rPr lang="vi-VN" sz="6000" i="1">
                <a:latin typeface="Times New Roman" panose="02020603050405020304" pitchFamily="18" charset="0"/>
                <a:cs typeface="Times New Roman" panose="02020603050405020304" pitchFamily="18" charset="0"/>
              </a:rPr>
              <a:t>ư</a:t>
            </a:r>
            <a:r>
              <a:rPr lang="en-US" sz="6000" i="1">
                <a:latin typeface="Times New Roman" panose="02020603050405020304" pitchFamily="18" charset="0"/>
                <a:cs typeface="Times New Roman" panose="02020603050405020304" pitchFamily="18" charset="0"/>
              </a:rPr>
              <a:t>ớng dẫn lắp máy desktop</a:t>
            </a:r>
          </a:p>
          <a:p>
            <a:pPr algn="just">
              <a:spcBef>
                <a:spcPts val="600"/>
              </a:spcBef>
              <a:spcAft>
                <a:spcPts val="0"/>
              </a:spcAft>
            </a:pPr>
            <a:r>
              <a:rPr lang="en-US" sz="6000" i="1">
                <a:latin typeface="Times New Roman" panose="02020603050405020304" pitchFamily="18" charset="0"/>
                <a:cs typeface="Times New Roman" panose="02020603050405020304" pitchFamily="18" charset="0"/>
              </a:rPr>
              <a:t>Tìm hiểu tháo laptop thông qua video h</a:t>
            </a:r>
            <a:r>
              <a:rPr lang="vi-VN" sz="6000" i="1">
                <a:latin typeface="Times New Roman" panose="02020603050405020304" pitchFamily="18" charset="0"/>
                <a:cs typeface="Times New Roman" panose="02020603050405020304" pitchFamily="18" charset="0"/>
              </a:rPr>
              <a:t>ư</a:t>
            </a:r>
            <a:r>
              <a:rPr lang="en-US" sz="6000" i="1">
                <a:latin typeface="Times New Roman" panose="02020603050405020304" pitchFamily="18" charset="0"/>
                <a:cs typeface="Times New Roman" panose="02020603050405020304" pitchFamily="18" charset="0"/>
              </a:rPr>
              <a:t>ớng dẫn</a:t>
            </a:r>
          </a:p>
        </p:txBody>
      </p:sp>
    </p:spTree>
    <p:extLst>
      <p:ext uri="{BB962C8B-B14F-4D97-AF65-F5344CB8AC3E}">
        <p14:creationId xmlns:p14="http://schemas.microsoft.com/office/powerpoint/2010/main" val="1012408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310809" cy="13322300"/>
          </a:xfrm>
          <a:prstGeom prst="rect">
            <a:avLst/>
          </a:prstGeom>
        </p:spPr>
      </p:pic>
      <p:pic>
        <p:nvPicPr>
          <p:cNvPr id="3" name="Picture 2"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1343"/>
            <a:ext cx="21315363" cy="1010957"/>
          </a:xfrm>
          <a:prstGeom prst="rect">
            <a:avLst/>
          </a:prstGeom>
        </p:spPr>
      </p:pic>
      <p:pic>
        <p:nvPicPr>
          <p:cNvPr id="4" name="Picture 3" descr="Dai Nam [PPT] Template 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941235" cy="13322300"/>
          </a:xfrm>
          <a:prstGeom prst="rect">
            <a:avLst/>
          </a:prstGeom>
        </p:spPr>
      </p:pic>
      <p:pic>
        <p:nvPicPr>
          <p:cNvPr id="6" name="Picture 5" descr="Dai Nam [PPT] Template 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3400"/>
            <a:ext cx="6108192" cy="12234672"/>
          </a:xfrm>
          <a:prstGeom prst="rect">
            <a:avLst/>
          </a:prstGeom>
        </p:spPr>
      </p:pic>
      <p:pic>
        <p:nvPicPr>
          <p:cNvPr id="7" name="Picture 6" descr="Dai Nam [PPT] Template 0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82976" y="1083882"/>
            <a:ext cx="3889248" cy="3529584"/>
          </a:xfrm>
          <a:prstGeom prst="rect">
            <a:avLst/>
          </a:prstGeom>
        </p:spPr>
      </p:pic>
      <p:sp>
        <p:nvSpPr>
          <p:cNvPr id="10" name="TextBox 9"/>
          <p:cNvSpPr txBox="1"/>
          <p:nvPr/>
        </p:nvSpPr>
        <p:spPr>
          <a:xfrm>
            <a:off x="7222013" y="5686789"/>
            <a:ext cx="12605350" cy="1631216"/>
          </a:xfrm>
          <a:prstGeom prst="rect">
            <a:avLst/>
          </a:prstGeom>
          <a:noFill/>
        </p:spPr>
        <p:txBody>
          <a:bodyPr wrap="square" rtlCol="0">
            <a:spAutoFit/>
          </a:bodyPr>
          <a:lstStyle/>
          <a:p>
            <a:pPr algn="ctr"/>
            <a:r>
              <a:rPr lang="en-US" sz="10000" b="1">
                <a:solidFill>
                  <a:srgbClr val="FFFFFF"/>
                </a:solidFill>
                <a:latin typeface="Arial"/>
                <a:cs typeface="Arial"/>
              </a:rPr>
              <a:t>Xin cảm </a:t>
            </a:r>
            <a:r>
              <a:rPr lang="en-US" sz="10000" b="1" dirty="0" err="1">
                <a:solidFill>
                  <a:srgbClr val="FFFFFF"/>
                </a:solidFill>
                <a:latin typeface="Arial"/>
                <a:cs typeface="Arial"/>
              </a:rPr>
              <a:t>ơn</a:t>
            </a:r>
            <a:r>
              <a:rPr lang="en-US" sz="10000" b="1" dirty="0">
                <a:solidFill>
                  <a:srgbClr val="FFFFFF"/>
                </a:solidFill>
                <a:latin typeface="Arial"/>
                <a:cs typeface="Arial"/>
              </a:rPr>
              <a:t>!</a:t>
            </a:r>
          </a:p>
        </p:txBody>
      </p:sp>
    </p:spTree>
    <p:extLst>
      <p:ext uri="{BB962C8B-B14F-4D97-AF65-F5344CB8AC3E}">
        <p14:creationId xmlns:p14="http://schemas.microsoft.com/office/powerpoint/2010/main" val="1414705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129554"/>
            <a:ext cx="8666924" cy="861774"/>
          </a:xfrm>
          <a:prstGeom prst="rect">
            <a:avLst/>
          </a:prstGeom>
          <a:noFill/>
        </p:spPr>
        <p:txBody>
          <a:bodyPr wrap="none" rtlCol="0">
            <a:spAutoFit/>
          </a:bodyPr>
          <a:lstStyle/>
          <a:p>
            <a:r>
              <a:rPr lang="en-US" sz="5000" b="1">
                <a:solidFill>
                  <a:srgbClr val="0070C0"/>
                </a:solidFill>
              </a:rPr>
              <a:t>Tổng quan về kiến trúc máy tính</a:t>
            </a:r>
          </a:p>
        </p:txBody>
      </p:sp>
      <p:pic>
        <p:nvPicPr>
          <p:cNvPr id="1026" name="Picture 2" descr="https://trungtamdaynghethanhxuan.vn/uploads/images/EFI(74).png">
            <a:extLst>
              <a:ext uri="{FF2B5EF4-FFF2-40B4-BE49-F238E27FC236}">
                <a16:creationId xmlns:a16="http://schemas.microsoft.com/office/drawing/2014/main" id="{7A49A507-E032-4305-8CA4-A5F4E12978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62" b="3379"/>
          <a:stretch/>
        </p:blipFill>
        <p:spPr bwMode="auto">
          <a:xfrm>
            <a:off x="1527128" y="1991328"/>
            <a:ext cx="18261105" cy="10317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61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398494"/>
            <a:ext cx="6017609" cy="861774"/>
          </a:xfrm>
          <a:prstGeom prst="rect">
            <a:avLst/>
          </a:prstGeom>
          <a:noFill/>
        </p:spPr>
        <p:txBody>
          <a:bodyPr wrap="none" rtlCol="0">
            <a:spAutoFit/>
          </a:bodyPr>
          <a:lstStyle/>
          <a:p>
            <a:r>
              <a:rPr lang="en-US" sz="5000" b="1">
                <a:solidFill>
                  <a:srgbClr val="0070C0"/>
                </a:solidFill>
              </a:rPr>
              <a:t>Các linh kiện máy tính</a:t>
            </a:r>
          </a:p>
        </p:txBody>
      </p:sp>
      <p:pic>
        <p:nvPicPr>
          <p:cNvPr id="2050" name="Picture 2" descr="PC gồm nhiều thành phần cấu tạo ">
            <a:extLst>
              <a:ext uri="{FF2B5EF4-FFF2-40B4-BE49-F238E27FC236}">
                <a16:creationId xmlns:a16="http://schemas.microsoft.com/office/drawing/2014/main" id="{DC6E1459-7312-4802-A974-2E71AE0E7D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24" b="13454"/>
          <a:stretch/>
        </p:blipFill>
        <p:spPr bwMode="auto">
          <a:xfrm>
            <a:off x="551423" y="2233374"/>
            <a:ext cx="20452882" cy="999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608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1D4C46-D9BB-47EF-8793-C5E0E50EA925}"/>
              </a:ext>
            </a:extLst>
          </p:cNvPr>
          <p:cNvSpPr/>
          <p:nvPr/>
        </p:nvSpPr>
        <p:spPr>
          <a:xfrm>
            <a:off x="2891958" y="339319"/>
            <a:ext cx="18139241" cy="861774"/>
          </a:xfrm>
          <a:prstGeom prst="rect">
            <a:avLst/>
          </a:prstGeom>
        </p:spPr>
        <p:txBody>
          <a:bodyPr wrap="square">
            <a:spAutoFit/>
          </a:bodyPr>
          <a:lstStyle/>
          <a:p>
            <a:r>
              <a:rPr lang="en-US" sz="5000" b="1">
                <a:solidFill>
                  <a:srgbClr val="FF0000"/>
                </a:solidFill>
                <a:latin typeface="Times New Roman" panose="02020603050405020304" pitchFamily="18" charset="0"/>
                <a:cs typeface="Times New Roman" panose="02020603050405020304" pitchFamily="18" charset="0"/>
              </a:rPr>
              <a:t>2.1.1. </a:t>
            </a:r>
            <a:r>
              <a:rPr lang="vi-VN" sz="5000" b="1">
                <a:solidFill>
                  <a:srgbClr val="FF0000"/>
                </a:solidFill>
                <a:latin typeface="Times New Roman" panose="02020603050405020304" pitchFamily="18" charset="0"/>
                <a:cs typeface="Times New Roman" panose="02020603050405020304" pitchFamily="18" charset="0"/>
              </a:rPr>
              <a:t>Tổng quan về kiến trúc máy tính và các linh kiện máy tính</a:t>
            </a:r>
            <a:endParaRPr lang="en-US" sz="5000" b="1" dirty="0">
              <a:solidFill>
                <a:srgbClr val="FF0000"/>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78DD383-DA90-4FCE-9D6B-E1D9B2C3E7F6}"/>
              </a:ext>
            </a:extLst>
          </p:cNvPr>
          <p:cNvCxnSpPr/>
          <p:nvPr/>
        </p:nvCxnSpPr>
        <p:spPr>
          <a:xfrm>
            <a:off x="2891958" y="1201093"/>
            <a:ext cx="17009689"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a:extLst>
              <a:ext uri="{FF2B5EF4-FFF2-40B4-BE49-F238E27FC236}">
                <a16:creationId xmlns:a16="http://schemas.microsoft.com/office/drawing/2014/main" id="{ABF2D328-9FA3-4DE0-BA53-5D3610F36A18}"/>
              </a:ext>
            </a:extLst>
          </p:cNvPr>
          <p:cNvSpPr txBox="1"/>
          <p:nvPr/>
        </p:nvSpPr>
        <p:spPr>
          <a:xfrm>
            <a:off x="2729878" y="1290918"/>
            <a:ext cx="6017609" cy="861774"/>
          </a:xfrm>
          <a:prstGeom prst="rect">
            <a:avLst/>
          </a:prstGeom>
          <a:noFill/>
        </p:spPr>
        <p:txBody>
          <a:bodyPr wrap="none" rtlCol="0">
            <a:spAutoFit/>
          </a:bodyPr>
          <a:lstStyle/>
          <a:p>
            <a:r>
              <a:rPr lang="en-US" sz="5000" b="1">
                <a:solidFill>
                  <a:srgbClr val="0070C0"/>
                </a:solidFill>
              </a:rPr>
              <a:t>Các linh kiện máy tính</a:t>
            </a:r>
          </a:p>
        </p:txBody>
      </p:sp>
      <p:sp>
        <p:nvSpPr>
          <p:cNvPr id="7" name="Rectangle 6">
            <a:extLst>
              <a:ext uri="{FF2B5EF4-FFF2-40B4-BE49-F238E27FC236}">
                <a16:creationId xmlns:a16="http://schemas.microsoft.com/office/drawing/2014/main" id="{00D5DD9C-EA0A-4F82-8540-2BBAAAAE0CE2}"/>
              </a:ext>
            </a:extLst>
          </p:cNvPr>
          <p:cNvSpPr/>
          <p:nvPr/>
        </p:nvSpPr>
        <p:spPr>
          <a:xfrm>
            <a:off x="4672013" y="2236799"/>
            <a:ext cx="12647799" cy="861774"/>
          </a:xfrm>
          <a:prstGeom prst="rect">
            <a:avLst/>
          </a:prstGeom>
        </p:spPr>
        <p:txBody>
          <a:bodyPr wrap="square">
            <a:spAutoFit/>
          </a:bodyPr>
          <a:lstStyle/>
          <a:p>
            <a:r>
              <a:rPr lang="en-US" sz="5000" b="1">
                <a:solidFill>
                  <a:srgbClr val="00B0F0"/>
                </a:solidFill>
                <a:latin typeface="Times New Roman" panose="02020603050405020304" pitchFamily="18" charset="0"/>
                <a:cs typeface="Times New Roman" panose="02020603050405020304" pitchFamily="18" charset="0"/>
              </a:rPr>
              <a:t>Bộ vi xử lý – CPU (Central Processing Unit)</a:t>
            </a:r>
            <a:endParaRPr lang="en-US" sz="5000" b="1" dirty="0">
              <a:solidFill>
                <a:srgbClr val="00B0F0"/>
              </a:solidFill>
              <a:latin typeface="Times New Roman" panose="02020603050405020304" pitchFamily="18" charset="0"/>
              <a:cs typeface="Times New Roman" panose="02020603050405020304" pitchFamily="18" charset="0"/>
            </a:endParaRPr>
          </a:p>
        </p:txBody>
      </p:sp>
      <p:pic>
        <p:nvPicPr>
          <p:cNvPr id="8" name="Picture 2" descr="CPU">
            <a:extLst>
              <a:ext uri="{FF2B5EF4-FFF2-40B4-BE49-F238E27FC236}">
                <a16:creationId xmlns:a16="http://schemas.microsoft.com/office/drawing/2014/main" id="{EA61BA49-5E84-409D-BFC2-6EA3F58E4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 y="3639268"/>
            <a:ext cx="10838934" cy="72259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PU">
            <a:extLst>
              <a:ext uri="{FF2B5EF4-FFF2-40B4-BE49-F238E27FC236}">
                <a16:creationId xmlns:a16="http://schemas.microsoft.com/office/drawing/2014/main" id="{EAA01EC1-179F-4C50-B9F2-D0FA90F95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2156" y="3612373"/>
            <a:ext cx="10838918" cy="7225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549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1703</TotalTime>
  <Words>4334</Words>
  <Application>Microsoft Office PowerPoint</Application>
  <PresentationFormat>Custom</PresentationFormat>
  <Paragraphs>390</Paragraphs>
  <Slides>67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.VnTime</vt:lpstr>
      <vt:lpstr>__Inter_1870e5</vt:lpstr>
      <vt:lpstr>arial</vt:lpstr>
      <vt:lpstr>arial</vt:lpstr>
      <vt:lpstr>Calibri</vt:lpstr>
      <vt:lpstr>Muli Bold</vt:lpstr>
      <vt:lpstr>SFProDisplayRegular</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Pham Truong  Sinh</cp:lastModifiedBy>
  <cp:revision>148</cp:revision>
  <dcterms:created xsi:type="dcterms:W3CDTF">2022-08-02T03:49:07Z</dcterms:created>
  <dcterms:modified xsi:type="dcterms:W3CDTF">2025-09-16T14:34:47Z</dcterms:modified>
</cp:coreProperties>
</file>